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24" r:id="rId2"/>
    <p:sldId id="562" r:id="rId3"/>
    <p:sldId id="563" r:id="rId4"/>
    <p:sldId id="301" r:id="rId5"/>
    <p:sldId id="489" r:id="rId6"/>
    <p:sldId id="561" r:id="rId7"/>
    <p:sldId id="533" r:id="rId8"/>
    <p:sldId id="535" r:id="rId9"/>
    <p:sldId id="479" r:id="rId10"/>
    <p:sldId id="554" r:id="rId11"/>
    <p:sldId id="271" r:id="rId12"/>
    <p:sldId id="555" r:id="rId13"/>
    <p:sldId id="557" r:id="rId14"/>
    <p:sldId id="270" r:id="rId15"/>
    <p:sldId id="558" r:id="rId16"/>
    <p:sldId id="559" r:id="rId17"/>
    <p:sldId id="5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24" autoAdjust="0"/>
  </p:normalViewPr>
  <p:slideViewPr>
    <p:cSldViewPr snapToGrid="0">
      <p:cViewPr varScale="1">
        <p:scale>
          <a:sx n="110" d="100"/>
          <a:sy n="110" d="100"/>
        </p:scale>
        <p:origin x="5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075DC-894F-4AF8-983A-198582567055}"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37F44D57-81C5-46CC-A426-30F02D05DFF4}">
      <dgm:prSet phldrT="[Text]"/>
      <dgm:spPr/>
      <dgm:t>
        <a:bodyPr/>
        <a:lstStyle/>
        <a:p>
          <a:r>
            <a:rPr lang="en-US" dirty="0"/>
            <a:t>Quality check (multi-level)</a:t>
          </a:r>
        </a:p>
      </dgm:t>
    </dgm:pt>
    <dgm:pt modelId="{40581801-6348-4C4F-A3A5-FD90F866A23A}" type="parTrans" cxnId="{B6A18C28-77BC-402D-B879-2209540AE799}">
      <dgm:prSet/>
      <dgm:spPr/>
      <dgm:t>
        <a:bodyPr/>
        <a:lstStyle/>
        <a:p>
          <a:endParaRPr lang="en-US"/>
        </a:p>
      </dgm:t>
    </dgm:pt>
    <dgm:pt modelId="{515B609D-A47E-4DB4-9D7A-E8EFFBBC095C}" type="sibTrans" cxnId="{B6A18C28-77BC-402D-B879-2209540AE799}">
      <dgm:prSet/>
      <dgm:spPr/>
      <dgm:t>
        <a:bodyPr/>
        <a:lstStyle/>
        <a:p>
          <a:endParaRPr lang="en-US"/>
        </a:p>
      </dgm:t>
    </dgm:pt>
    <dgm:pt modelId="{6DC461A5-B8B8-497B-A67F-03A35456F729}">
      <dgm:prSet phldrT="[Text]"/>
      <dgm:spPr/>
      <dgm:t>
        <a:bodyPr/>
        <a:lstStyle/>
        <a:p>
          <a:r>
            <a:rPr lang="en-US" dirty="0"/>
            <a:t>Using data for impact</a:t>
          </a:r>
        </a:p>
      </dgm:t>
    </dgm:pt>
    <dgm:pt modelId="{58D0964C-0C25-4057-962A-B6AE02C96769}" type="parTrans" cxnId="{70C13D84-8965-4EC0-9FA4-2BBF37653704}">
      <dgm:prSet/>
      <dgm:spPr/>
      <dgm:t>
        <a:bodyPr/>
        <a:lstStyle/>
        <a:p>
          <a:endParaRPr lang="en-US"/>
        </a:p>
      </dgm:t>
    </dgm:pt>
    <dgm:pt modelId="{EB19B907-CFE0-490A-A0E8-F79B7832BDE8}" type="sibTrans" cxnId="{70C13D84-8965-4EC0-9FA4-2BBF37653704}">
      <dgm:prSet/>
      <dgm:spPr/>
      <dgm:t>
        <a:bodyPr/>
        <a:lstStyle/>
        <a:p>
          <a:endParaRPr lang="en-US"/>
        </a:p>
      </dgm:t>
    </dgm:pt>
    <dgm:pt modelId="{05276A89-8738-4281-939D-59A91D8F4DF0}">
      <dgm:prSet phldrT="[Text]"/>
      <dgm:spPr/>
      <dgm:t>
        <a:bodyPr/>
        <a:lstStyle/>
        <a:p>
          <a:r>
            <a:rPr lang="en-US" dirty="0"/>
            <a:t>Using data to monitor progress</a:t>
          </a:r>
        </a:p>
      </dgm:t>
    </dgm:pt>
    <dgm:pt modelId="{C3DEBEBE-824E-4494-90DC-9DF0979C5C30}" type="parTrans" cxnId="{C80492D9-41E1-4D3F-96C0-DE42D7DEFA5B}">
      <dgm:prSet/>
      <dgm:spPr/>
      <dgm:t>
        <a:bodyPr/>
        <a:lstStyle/>
        <a:p>
          <a:endParaRPr lang="en-US"/>
        </a:p>
      </dgm:t>
    </dgm:pt>
    <dgm:pt modelId="{A97BA095-A6A6-4C9F-A65F-7ADA51088CC8}" type="sibTrans" cxnId="{C80492D9-41E1-4D3F-96C0-DE42D7DEFA5B}">
      <dgm:prSet/>
      <dgm:spPr/>
      <dgm:t>
        <a:bodyPr/>
        <a:lstStyle/>
        <a:p>
          <a:endParaRPr lang="en-US"/>
        </a:p>
      </dgm:t>
    </dgm:pt>
    <dgm:pt modelId="{9E4C9CB8-1312-4E43-B8E6-CE80FDB6D349}" type="pres">
      <dgm:prSet presAssocID="{621075DC-894F-4AF8-983A-198582567055}" presName="linear" presStyleCnt="0">
        <dgm:presLayoutVars>
          <dgm:dir/>
          <dgm:animLvl val="lvl"/>
          <dgm:resizeHandles val="exact"/>
        </dgm:presLayoutVars>
      </dgm:prSet>
      <dgm:spPr/>
    </dgm:pt>
    <dgm:pt modelId="{3D1C7DE8-77BC-4611-8DC3-1869213212E2}" type="pres">
      <dgm:prSet presAssocID="{37F44D57-81C5-46CC-A426-30F02D05DFF4}" presName="parentLin" presStyleCnt="0"/>
      <dgm:spPr/>
    </dgm:pt>
    <dgm:pt modelId="{67480126-C40E-43DB-A604-1D3CD41AA81A}" type="pres">
      <dgm:prSet presAssocID="{37F44D57-81C5-46CC-A426-30F02D05DFF4}" presName="parentLeftMargin" presStyleLbl="node1" presStyleIdx="0" presStyleCnt="3"/>
      <dgm:spPr/>
    </dgm:pt>
    <dgm:pt modelId="{87245F66-9968-4C60-BBD7-A0A27BCEB94B}" type="pres">
      <dgm:prSet presAssocID="{37F44D57-81C5-46CC-A426-30F02D05DFF4}" presName="parentText" presStyleLbl="node1" presStyleIdx="0" presStyleCnt="3">
        <dgm:presLayoutVars>
          <dgm:chMax val="0"/>
          <dgm:bulletEnabled val="1"/>
        </dgm:presLayoutVars>
      </dgm:prSet>
      <dgm:spPr/>
    </dgm:pt>
    <dgm:pt modelId="{FB1CCAA1-F890-4A49-8DB9-F90F71BEE78A}" type="pres">
      <dgm:prSet presAssocID="{37F44D57-81C5-46CC-A426-30F02D05DFF4}" presName="negativeSpace" presStyleCnt="0"/>
      <dgm:spPr/>
    </dgm:pt>
    <dgm:pt modelId="{EFEDC215-8F76-488D-84D7-66695E912EB1}" type="pres">
      <dgm:prSet presAssocID="{37F44D57-81C5-46CC-A426-30F02D05DFF4}" presName="childText" presStyleLbl="conFgAcc1" presStyleIdx="0" presStyleCnt="3">
        <dgm:presLayoutVars>
          <dgm:bulletEnabled val="1"/>
        </dgm:presLayoutVars>
      </dgm:prSet>
      <dgm:spPr/>
    </dgm:pt>
    <dgm:pt modelId="{13FF15AD-1A91-4DC0-A232-AF380509A43C}" type="pres">
      <dgm:prSet presAssocID="{515B609D-A47E-4DB4-9D7A-E8EFFBBC095C}" presName="spaceBetweenRectangles" presStyleCnt="0"/>
      <dgm:spPr/>
    </dgm:pt>
    <dgm:pt modelId="{936EC1D6-D7BE-4730-A0A3-26F61BF94DA5}" type="pres">
      <dgm:prSet presAssocID="{6DC461A5-B8B8-497B-A67F-03A35456F729}" presName="parentLin" presStyleCnt="0"/>
      <dgm:spPr/>
    </dgm:pt>
    <dgm:pt modelId="{67FDC989-2B7C-4F22-82B3-B528D1DF1A6A}" type="pres">
      <dgm:prSet presAssocID="{6DC461A5-B8B8-497B-A67F-03A35456F729}" presName="parentLeftMargin" presStyleLbl="node1" presStyleIdx="0" presStyleCnt="3"/>
      <dgm:spPr/>
    </dgm:pt>
    <dgm:pt modelId="{30039568-AA6A-4A3F-9331-1632FE95EBDB}" type="pres">
      <dgm:prSet presAssocID="{6DC461A5-B8B8-497B-A67F-03A35456F729}" presName="parentText" presStyleLbl="node1" presStyleIdx="1" presStyleCnt="3">
        <dgm:presLayoutVars>
          <dgm:chMax val="0"/>
          <dgm:bulletEnabled val="1"/>
        </dgm:presLayoutVars>
      </dgm:prSet>
      <dgm:spPr/>
    </dgm:pt>
    <dgm:pt modelId="{6E5F2975-7F4C-4787-A511-9D13F15D6461}" type="pres">
      <dgm:prSet presAssocID="{6DC461A5-B8B8-497B-A67F-03A35456F729}" presName="negativeSpace" presStyleCnt="0"/>
      <dgm:spPr/>
    </dgm:pt>
    <dgm:pt modelId="{3108B389-B7D9-4195-94E3-277F4726B8D4}" type="pres">
      <dgm:prSet presAssocID="{6DC461A5-B8B8-497B-A67F-03A35456F729}" presName="childText" presStyleLbl="conFgAcc1" presStyleIdx="1" presStyleCnt="3">
        <dgm:presLayoutVars>
          <dgm:bulletEnabled val="1"/>
        </dgm:presLayoutVars>
      </dgm:prSet>
      <dgm:spPr/>
    </dgm:pt>
    <dgm:pt modelId="{A76143C4-F008-4515-890B-1814054342C2}" type="pres">
      <dgm:prSet presAssocID="{EB19B907-CFE0-490A-A0E8-F79B7832BDE8}" presName="spaceBetweenRectangles" presStyleCnt="0"/>
      <dgm:spPr/>
    </dgm:pt>
    <dgm:pt modelId="{9AA577EC-19A1-404B-9FB7-8F9F56F698C4}" type="pres">
      <dgm:prSet presAssocID="{05276A89-8738-4281-939D-59A91D8F4DF0}" presName="parentLin" presStyleCnt="0"/>
      <dgm:spPr/>
    </dgm:pt>
    <dgm:pt modelId="{23210A4F-45FE-4070-87EA-17EDF78BEB19}" type="pres">
      <dgm:prSet presAssocID="{05276A89-8738-4281-939D-59A91D8F4DF0}" presName="parentLeftMargin" presStyleLbl="node1" presStyleIdx="1" presStyleCnt="3"/>
      <dgm:spPr/>
    </dgm:pt>
    <dgm:pt modelId="{FED324F8-820A-48CA-9782-C0B290962ED4}" type="pres">
      <dgm:prSet presAssocID="{05276A89-8738-4281-939D-59A91D8F4DF0}" presName="parentText" presStyleLbl="node1" presStyleIdx="2" presStyleCnt="3">
        <dgm:presLayoutVars>
          <dgm:chMax val="0"/>
          <dgm:bulletEnabled val="1"/>
        </dgm:presLayoutVars>
      </dgm:prSet>
      <dgm:spPr/>
    </dgm:pt>
    <dgm:pt modelId="{DA177578-FCB2-4881-9651-09A95B2EC75B}" type="pres">
      <dgm:prSet presAssocID="{05276A89-8738-4281-939D-59A91D8F4DF0}" presName="negativeSpace" presStyleCnt="0"/>
      <dgm:spPr/>
    </dgm:pt>
    <dgm:pt modelId="{984A115B-B676-4117-A71F-DA4EA1E7B24F}" type="pres">
      <dgm:prSet presAssocID="{05276A89-8738-4281-939D-59A91D8F4DF0}" presName="childText" presStyleLbl="conFgAcc1" presStyleIdx="2" presStyleCnt="3">
        <dgm:presLayoutVars>
          <dgm:bulletEnabled val="1"/>
        </dgm:presLayoutVars>
      </dgm:prSet>
      <dgm:spPr/>
    </dgm:pt>
  </dgm:ptLst>
  <dgm:cxnLst>
    <dgm:cxn modelId="{A931520E-5C32-4FFA-9FF7-BB80DA6BCC49}" type="presOf" srcId="{37F44D57-81C5-46CC-A426-30F02D05DFF4}" destId="{67480126-C40E-43DB-A604-1D3CD41AA81A}" srcOrd="0" destOrd="0" presId="urn:microsoft.com/office/officeart/2005/8/layout/list1"/>
    <dgm:cxn modelId="{E5B6A71C-BC5A-4FD5-B0FB-933BB6E584CD}" type="presOf" srcId="{05276A89-8738-4281-939D-59A91D8F4DF0}" destId="{FED324F8-820A-48CA-9782-C0B290962ED4}" srcOrd="1" destOrd="0" presId="urn:microsoft.com/office/officeart/2005/8/layout/list1"/>
    <dgm:cxn modelId="{C289A122-FED0-4292-B91A-225CEE039711}" type="presOf" srcId="{6DC461A5-B8B8-497B-A67F-03A35456F729}" destId="{30039568-AA6A-4A3F-9331-1632FE95EBDB}" srcOrd="1" destOrd="0" presId="urn:microsoft.com/office/officeart/2005/8/layout/list1"/>
    <dgm:cxn modelId="{B6A18C28-77BC-402D-B879-2209540AE799}" srcId="{621075DC-894F-4AF8-983A-198582567055}" destId="{37F44D57-81C5-46CC-A426-30F02D05DFF4}" srcOrd="0" destOrd="0" parTransId="{40581801-6348-4C4F-A3A5-FD90F866A23A}" sibTransId="{515B609D-A47E-4DB4-9D7A-E8EFFBBC095C}"/>
    <dgm:cxn modelId="{FED2EB3B-42EA-4092-B216-28DB677294CE}" type="presOf" srcId="{6DC461A5-B8B8-497B-A67F-03A35456F729}" destId="{67FDC989-2B7C-4F22-82B3-B528D1DF1A6A}" srcOrd="0" destOrd="0" presId="urn:microsoft.com/office/officeart/2005/8/layout/list1"/>
    <dgm:cxn modelId="{70C13D84-8965-4EC0-9FA4-2BBF37653704}" srcId="{621075DC-894F-4AF8-983A-198582567055}" destId="{6DC461A5-B8B8-497B-A67F-03A35456F729}" srcOrd="1" destOrd="0" parTransId="{58D0964C-0C25-4057-962A-B6AE02C96769}" sibTransId="{EB19B907-CFE0-490A-A0E8-F79B7832BDE8}"/>
    <dgm:cxn modelId="{61F21D8A-9E94-47AD-B612-8606BDAAA298}" type="presOf" srcId="{621075DC-894F-4AF8-983A-198582567055}" destId="{9E4C9CB8-1312-4E43-B8E6-CE80FDB6D349}" srcOrd="0" destOrd="0" presId="urn:microsoft.com/office/officeart/2005/8/layout/list1"/>
    <dgm:cxn modelId="{C80492D9-41E1-4D3F-96C0-DE42D7DEFA5B}" srcId="{621075DC-894F-4AF8-983A-198582567055}" destId="{05276A89-8738-4281-939D-59A91D8F4DF0}" srcOrd="2" destOrd="0" parTransId="{C3DEBEBE-824E-4494-90DC-9DF0979C5C30}" sibTransId="{A97BA095-A6A6-4C9F-A65F-7ADA51088CC8}"/>
    <dgm:cxn modelId="{F58B5CDB-902C-4C03-8B61-0A6DE677DF08}" type="presOf" srcId="{05276A89-8738-4281-939D-59A91D8F4DF0}" destId="{23210A4F-45FE-4070-87EA-17EDF78BEB19}" srcOrd="0" destOrd="0" presId="urn:microsoft.com/office/officeart/2005/8/layout/list1"/>
    <dgm:cxn modelId="{5CFF15FD-F6E6-470F-A540-F218F27D0F10}" type="presOf" srcId="{37F44D57-81C5-46CC-A426-30F02D05DFF4}" destId="{87245F66-9968-4C60-BBD7-A0A27BCEB94B}" srcOrd="1" destOrd="0" presId="urn:microsoft.com/office/officeart/2005/8/layout/list1"/>
    <dgm:cxn modelId="{7778DD7E-E5F7-49D7-ADC6-5783244BE623}" type="presParOf" srcId="{9E4C9CB8-1312-4E43-B8E6-CE80FDB6D349}" destId="{3D1C7DE8-77BC-4611-8DC3-1869213212E2}" srcOrd="0" destOrd="0" presId="urn:microsoft.com/office/officeart/2005/8/layout/list1"/>
    <dgm:cxn modelId="{AA19D1E2-36F8-4696-A1CF-44588C950EC3}" type="presParOf" srcId="{3D1C7DE8-77BC-4611-8DC3-1869213212E2}" destId="{67480126-C40E-43DB-A604-1D3CD41AA81A}" srcOrd="0" destOrd="0" presId="urn:microsoft.com/office/officeart/2005/8/layout/list1"/>
    <dgm:cxn modelId="{74B691DD-D5D4-4AC1-9DDB-A67B2305C74A}" type="presParOf" srcId="{3D1C7DE8-77BC-4611-8DC3-1869213212E2}" destId="{87245F66-9968-4C60-BBD7-A0A27BCEB94B}" srcOrd="1" destOrd="0" presId="urn:microsoft.com/office/officeart/2005/8/layout/list1"/>
    <dgm:cxn modelId="{3EA4A23F-227F-4153-AF12-82B59675551D}" type="presParOf" srcId="{9E4C9CB8-1312-4E43-B8E6-CE80FDB6D349}" destId="{FB1CCAA1-F890-4A49-8DB9-F90F71BEE78A}" srcOrd="1" destOrd="0" presId="urn:microsoft.com/office/officeart/2005/8/layout/list1"/>
    <dgm:cxn modelId="{EAE7C226-9E6F-4BC9-8383-12266458FEB7}" type="presParOf" srcId="{9E4C9CB8-1312-4E43-B8E6-CE80FDB6D349}" destId="{EFEDC215-8F76-488D-84D7-66695E912EB1}" srcOrd="2" destOrd="0" presId="urn:microsoft.com/office/officeart/2005/8/layout/list1"/>
    <dgm:cxn modelId="{E4ABD589-3218-41DF-8D5E-1D42A6038F05}" type="presParOf" srcId="{9E4C9CB8-1312-4E43-B8E6-CE80FDB6D349}" destId="{13FF15AD-1A91-4DC0-A232-AF380509A43C}" srcOrd="3" destOrd="0" presId="urn:microsoft.com/office/officeart/2005/8/layout/list1"/>
    <dgm:cxn modelId="{98C2F349-86B1-46AE-A467-7F66A48BC84F}" type="presParOf" srcId="{9E4C9CB8-1312-4E43-B8E6-CE80FDB6D349}" destId="{936EC1D6-D7BE-4730-A0A3-26F61BF94DA5}" srcOrd="4" destOrd="0" presId="urn:microsoft.com/office/officeart/2005/8/layout/list1"/>
    <dgm:cxn modelId="{E1EC17BA-640D-442A-9772-AAEAC15779B5}" type="presParOf" srcId="{936EC1D6-D7BE-4730-A0A3-26F61BF94DA5}" destId="{67FDC989-2B7C-4F22-82B3-B528D1DF1A6A}" srcOrd="0" destOrd="0" presId="urn:microsoft.com/office/officeart/2005/8/layout/list1"/>
    <dgm:cxn modelId="{43206AF4-5A48-4CE1-AF51-92AED24E14AF}" type="presParOf" srcId="{936EC1D6-D7BE-4730-A0A3-26F61BF94DA5}" destId="{30039568-AA6A-4A3F-9331-1632FE95EBDB}" srcOrd="1" destOrd="0" presId="urn:microsoft.com/office/officeart/2005/8/layout/list1"/>
    <dgm:cxn modelId="{2BFF7164-54A7-4FE8-A1AD-A723AED52FCE}" type="presParOf" srcId="{9E4C9CB8-1312-4E43-B8E6-CE80FDB6D349}" destId="{6E5F2975-7F4C-4787-A511-9D13F15D6461}" srcOrd="5" destOrd="0" presId="urn:microsoft.com/office/officeart/2005/8/layout/list1"/>
    <dgm:cxn modelId="{DF380F7A-A5D1-4A4E-AF7F-C56834D9AD94}" type="presParOf" srcId="{9E4C9CB8-1312-4E43-B8E6-CE80FDB6D349}" destId="{3108B389-B7D9-4195-94E3-277F4726B8D4}" srcOrd="6" destOrd="0" presId="urn:microsoft.com/office/officeart/2005/8/layout/list1"/>
    <dgm:cxn modelId="{1372F6DC-8594-4F64-A240-64412FC3436D}" type="presParOf" srcId="{9E4C9CB8-1312-4E43-B8E6-CE80FDB6D349}" destId="{A76143C4-F008-4515-890B-1814054342C2}" srcOrd="7" destOrd="0" presId="urn:microsoft.com/office/officeart/2005/8/layout/list1"/>
    <dgm:cxn modelId="{BFBD8428-5331-4F5F-A69B-A24C86DB38F7}" type="presParOf" srcId="{9E4C9CB8-1312-4E43-B8E6-CE80FDB6D349}" destId="{9AA577EC-19A1-404B-9FB7-8F9F56F698C4}" srcOrd="8" destOrd="0" presId="urn:microsoft.com/office/officeart/2005/8/layout/list1"/>
    <dgm:cxn modelId="{DB286377-F2D2-47F6-97FA-FB23BFF3F3DE}" type="presParOf" srcId="{9AA577EC-19A1-404B-9FB7-8F9F56F698C4}" destId="{23210A4F-45FE-4070-87EA-17EDF78BEB19}" srcOrd="0" destOrd="0" presId="urn:microsoft.com/office/officeart/2005/8/layout/list1"/>
    <dgm:cxn modelId="{7549C04F-DC9E-475D-9C1D-7D6E68E48977}" type="presParOf" srcId="{9AA577EC-19A1-404B-9FB7-8F9F56F698C4}" destId="{FED324F8-820A-48CA-9782-C0B290962ED4}" srcOrd="1" destOrd="0" presId="urn:microsoft.com/office/officeart/2005/8/layout/list1"/>
    <dgm:cxn modelId="{0447CDF3-BBD3-4675-945A-126816616686}" type="presParOf" srcId="{9E4C9CB8-1312-4E43-B8E6-CE80FDB6D349}" destId="{DA177578-FCB2-4881-9651-09A95B2EC75B}" srcOrd="9" destOrd="0" presId="urn:microsoft.com/office/officeart/2005/8/layout/list1"/>
    <dgm:cxn modelId="{76A65FFF-935C-413B-A99A-9B5D07C2730F}" type="presParOf" srcId="{9E4C9CB8-1312-4E43-B8E6-CE80FDB6D349}" destId="{984A115B-B676-4117-A71F-DA4EA1E7B24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DC215-8F76-488D-84D7-66695E912EB1}">
      <dsp:nvSpPr>
        <dsp:cNvPr id="0" name=""/>
        <dsp:cNvSpPr/>
      </dsp:nvSpPr>
      <dsp:spPr>
        <a:xfrm>
          <a:off x="0" y="592800"/>
          <a:ext cx="11677650" cy="9072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45F66-9968-4C60-BBD7-A0A27BCEB94B}">
      <dsp:nvSpPr>
        <dsp:cNvPr id="0" name=""/>
        <dsp:cNvSpPr/>
      </dsp:nvSpPr>
      <dsp:spPr>
        <a:xfrm>
          <a:off x="583882" y="61440"/>
          <a:ext cx="8174355" cy="10627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971" tIns="0" rIns="308971" bIns="0" numCol="1" spcCol="1270" anchor="ctr" anchorCtr="0">
          <a:noAutofit/>
        </a:bodyPr>
        <a:lstStyle/>
        <a:p>
          <a:pPr marL="0" lvl="0" indent="0" algn="l" defTabSz="1600200">
            <a:lnSpc>
              <a:spcPct val="90000"/>
            </a:lnSpc>
            <a:spcBef>
              <a:spcPct val="0"/>
            </a:spcBef>
            <a:spcAft>
              <a:spcPct val="35000"/>
            </a:spcAft>
            <a:buNone/>
          </a:pPr>
          <a:r>
            <a:rPr lang="en-US" sz="3600" kern="1200" dirty="0"/>
            <a:t>Quality check (multi-level)</a:t>
          </a:r>
        </a:p>
      </dsp:txBody>
      <dsp:txXfrm>
        <a:off x="635760" y="113318"/>
        <a:ext cx="8070599" cy="958964"/>
      </dsp:txXfrm>
    </dsp:sp>
    <dsp:sp modelId="{3108B389-B7D9-4195-94E3-277F4726B8D4}">
      <dsp:nvSpPr>
        <dsp:cNvPr id="0" name=""/>
        <dsp:cNvSpPr/>
      </dsp:nvSpPr>
      <dsp:spPr>
        <a:xfrm>
          <a:off x="0" y="2225760"/>
          <a:ext cx="11677650" cy="907200"/>
        </a:xfrm>
        <a:prstGeom prst="rect">
          <a:avLst/>
        </a:prstGeom>
        <a:solidFill>
          <a:schemeClr val="lt1">
            <a:alpha val="90000"/>
            <a:hueOff val="0"/>
            <a:satOff val="0"/>
            <a:lumOff val="0"/>
            <a:alphaOff val="0"/>
          </a:schemeClr>
        </a:solidFill>
        <a:ln w="12700" cap="flat" cmpd="sng" algn="ctr">
          <a:solidFill>
            <a:schemeClr val="accent1">
              <a:shade val="80000"/>
              <a:hueOff val="413127"/>
              <a:satOff val="-33895"/>
              <a:lumOff val="19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039568-AA6A-4A3F-9331-1632FE95EBDB}">
      <dsp:nvSpPr>
        <dsp:cNvPr id="0" name=""/>
        <dsp:cNvSpPr/>
      </dsp:nvSpPr>
      <dsp:spPr>
        <a:xfrm>
          <a:off x="583882" y="1694400"/>
          <a:ext cx="8174355" cy="1062720"/>
        </a:xfrm>
        <a:prstGeom prst="roundRect">
          <a:avLst/>
        </a:prstGeom>
        <a:solidFill>
          <a:schemeClr val="accent1">
            <a:shade val="80000"/>
            <a:hueOff val="413127"/>
            <a:satOff val="-33895"/>
            <a:lumOff val="19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971" tIns="0" rIns="308971" bIns="0" numCol="1" spcCol="1270" anchor="ctr" anchorCtr="0">
          <a:noAutofit/>
        </a:bodyPr>
        <a:lstStyle/>
        <a:p>
          <a:pPr marL="0" lvl="0" indent="0" algn="l" defTabSz="1600200">
            <a:lnSpc>
              <a:spcPct val="90000"/>
            </a:lnSpc>
            <a:spcBef>
              <a:spcPct val="0"/>
            </a:spcBef>
            <a:spcAft>
              <a:spcPct val="35000"/>
            </a:spcAft>
            <a:buNone/>
          </a:pPr>
          <a:r>
            <a:rPr lang="en-US" sz="3600" kern="1200" dirty="0"/>
            <a:t>Using data for impact</a:t>
          </a:r>
        </a:p>
      </dsp:txBody>
      <dsp:txXfrm>
        <a:off x="635760" y="1746278"/>
        <a:ext cx="8070599" cy="958964"/>
      </dsp:txXfrm>
    </dsp:sp>
    <dsp:sp modelId="{984A115B-B676-4117-A71F-DA4EA1E7B24F}">
      <dsp:nvSpPr>
        <dsp:cNvPr id="0" name=""/>
        <dsp:cNvSpPr/>
      </dsp:nvSpPr>
      <dsp:spPr>
        <a:xfrm>
          <a:off x="0" y="3858720"/>
          <a:ext cx="11677650" cy="907200"/>
        </a:xfrm>
        <a:prstGeom prst="rect">
          <a:avLst/>
        </a:prstGeom>
        <a:solidFill>
          <a:schemeClr val="lt1">
            <a:alpha val="90000"/>
            <a:hueOff val="0"/>
            <a:satOff val="0"/>
            <a:lumOff val="0"/>
            <a:alphaOff val="0"/>
          </a:schemeClr>
        </a:solidFill>
        <a:ln w="12700" cap="flat" cmpd="sng" algn="ctr">
          <a:solidFill>
            <a:schemeClr val="accent1">
              <a:shade val="80000"/>
              <a:hueOff val="826254"/>
              <a:satOff val="-67789"/>
              <a:lumOff val="38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324F8-820A-48CA-9782-C0B290962ED4}">
      <dsp:nvSpPr>
        <dsp:cNvPr id="0" name=""/>
        <dsp:cNvSpPr/>
      </dsp:nvSpPr>
      <dsp:spPr>
        <a:xfrm>
          <a:off x="583882" y="3327360"/>
          <a:ext cx="8174355" cy="1062720"/>
        </a:xfrm>
        <a:prstGeom prst="roundRect">
          <a:avLst/>
        </a:prstGeom>
        <a:solidFill>
          <a:schemeClr val="accent1">
            <a:shade val="80000"/>
            <a:hueOff val="826254"/>
            <a:satOff val="-67789"/>
            <a:lumOff val="38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971" tIns="0" rIns="308971" bIns="0" numCol="1" spcCol="1270" anchor="ctr" anchorCtr="0">
          <a:noAutofit/>
        </a:bodyPr>
        <a:lstStyle/>
        <a:p>
          <a:pPr marL="0" lvl="0" indent="0" algn="l" defTabSz="1600200">
            <a:lnSpc>
              <a:spcPct val="90000"/>
            </a:lnSpc>
            <a:spcBef>
              <a:spcPct val="0"/>
            </a:spcBef>
            <a:spcAft>
              <a:spcPct val="35000"/>
            </a:spcAft>
            <a:buNone/>
          </a:pPr>
          <a:r>
            <a:rPr lang="en-US" sz="3600" kern="1200" dirty="0"/>
            <a:t>Using data to monitor progress</a:t>
          </a:r>
        </a:p>
      </dsp:txBody>
      <dsp:txXfrm>
        <a:off x="635760" y="3379238"/>
        <a:ext cx="8070599"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CF3E2-DC63-48DF-99D5-DF5723D888F6}"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034D4-8E8A-4B7B-95DE-5A98BE5402D0}" type="slidenum">
              <a:rPr lang="en-US" smtClean="0"/>
              <a:t>‹#›</a:t>
            </a:fld>
            <a:endParaRPr lang="en-US"/>
          </a:p>
        </p:txBody>
      </p:sp>
    </p:spTree>
    <p:extLst>
      <p:ext uri="{BB962C8B-B14F-4D97-AF65-F5344CB8AC3E}">
        <p14:creationId xmlns:p14="http://schemas.microsoft.com/office/powerpoint/2010/main" val="32127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7BB1C-D569-4554-B7F8-D0B86C5775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83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 &gt;</a:t>
            </a:r>
          </a:p>
          <a:p>
            <a:r>
              <a:rPr lang="en-US" dirty="0"/>
              <a:t>Newly diagnosed # missing</a:t>
            </a:r>
          </a:p>
          <a:p>
            <a:r>
              <a:rPr lang="en-US" dirty="0"/>
              <a:t>% of newly diagnosed tested missing</a:t>
            </a:r>
          </a:p>
          <a:p>
            <a:r>
              <a:rPr lang="en-US" dirty="0"/>
              <a:t>Animate</a:t>
            </a:r>
            <a:r>
              <a:rPr lang="en-US" baseline="0" dirty="0"/>
              <a:t> &gt;</a:t>
            </a:r>
          </a:p>
          <a:p>
            <a:r>
              <a:rPr lang="en-US" baseline="0" dirty="0"/>
              <a:t>Missing VL &gt; Why?</a:t>
            </a:r>
          </a:p>
          <a:p>
            <a:endParaRPr lang="en-US" dirty="0"/>
          </a:p>
          <a:p>
            <a:endParaRPr lang="en-US" dirty="0"/>
          </a:p>
        </p:txBody>
      </p:sp>
      <p:sp>
        <p:nvSpPr>
          <p:cNvPr id="4" name="Slide Number Placeholder 3"/>
          <p:cNvSpPr>
            <a:spLocks noGrp="1"/>
          </p:cNvSpPr>
          <p:nvPr>
            <p:ph type="sldNum" sz="quarter" idx="5"/>
          </p:nvPr>
        </p:nvSpPr>
        <p:spPr/>
        <p:txBody>
          <a:bodyPr/>
          <a:lstStyle/>
          <a:p>
            <a:fld id="{C94EBB1C-6689-4566-BC6A-033D81CB76B3}" type="slidenum">
              <a:rPr lang="en-US" smtClean="0"/>
              <a:t>4</a:t>
            </a:fld>
            <a:endParaRPr lang="en-US"/>
          </a:p>
        </p:txBody>
      </p:sp>
    </p:spTree>
    <p:extLst>
      <p:ext uri="{BB962C8B-B14F-4D97-AF65-F5344CB8AC3E}">
        <p14:creationId xmlns:p14="http://schemas.microsoft.com/office/powerpoint/2010/main" val="69765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034D4-8E8A-4B7B-95DE-5A98BE5402D0}" type="slidenum">
              <a:rPr lang="en-US" smtClean="0"/>
              <a:t>6</a:t>
            </a:fld>
            <a:endParaRPr lang="en-US"/>
          </a:p>
        </p:txBody>
      </p:sp>
    </p:spTree>
    <p:extLst>
      <p:ext uri="{BB962C8B-B14F-4D97-AF65-F5344CB8AC3E}">
        <p14:creationId xmlns:p14="http://schemas.microsoft.com/office/powerpoint/2010/main" val="89035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0070E-B7E4-469E-AAEA-3384289F6E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39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due to bias possible bias during baseline audit. It was performed by someone who was an IP  familiar with the site and has close relationship with the staff. They oversee the QA activities for the site and the outcome may reflect poorly on their overall performance. That’s why the user guide was developed to assess a site against a set of QA standards and eliminate any bias. </a:t>
            </a:r>
          </a:p>
        </p:txBody>
      </p:sp>
      <p:sp>
        <p:nvSpPr>
          <p:cNvPr id="4" name="Slide Number Placeholder 3"/>
          <p:cNvSpPr>
            <a:spLocks noGrp="1"/>
          </p:cNvSpPr>
          <p:nvPr>
            <p:ph type="sldNum" sz="quarter" idx="5"/>
          </p:nvPr>
        </p:nvSpPr>
        <p:spPr/>
        <p:txBody>
          <a:bodyPr/>
          <a:lstStyle/>
          <a:p>
            <a:fld id="{EE5034D4-8E8A-4B7B-95DE-5A98BE5402D0}" type="slidenum">
              <a:rPr lang="en-US" smtClean="0"/>
              <a:t>12</a:t>
            </a:fld>
            <a:endParaRPr lang="en-US"/>
          </a:p>
        </p:txBody>
      </p:sp>
    </p:spTree>
    <p:extLst>
      <p:ext uri="{BB962C8B-B14F-4D97-AF65-F5344CB8AC3E}">
        <p14:creationId xmlns:p14="http://schemas.microsoft.com/office/powerpoint/2010/main" val="412717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above shows the eight quality standards, which includes recency, that were assessed at each testing point. Documentation (post-testing) and safety are two of the areas where gaps were identified. Personnel training and certification is the quality standard with the lowest score because the testers did not have any documentation of training and there is no program in place to certify testers. Although there are challenges at sites, the sites do have some quality assurance measures in place such as testing job aides, national guidelines, stock management system and understanding of test procedures and a strong PT program.</a:t>
            </a:r>
          </a:p>
        </p:txBody>
      </p:sp>
      <p:sp>
        <p:nvSpPr>
          <p:cNvPr id="4" name="Slide Number Placeholder 3"/>
          <p:cNvSpPr>
            <a:spLocks noGrp="1"/>
          </p:cNvSpPr>
          <p:nvPr>
            <p:ph type="sldNum" sz="quarter" idx="5"/>
          </p:nvPr>
        </p:nvSpPr>
        <p:spPr/>
        <p:txBody>
          <a:bodyPr/>
          <a:lstStyle/>
          <a:p>
            <a:fld id="{EE5034D4-8E8A-4B7B-95DE-5A98BE5402D0}" type="slidenum">
              <a:rPr lang="en-US" smtClean="0"/>
              <a:t>15</a:t>
            </a:fld>
            <a:endParaRPr lang="en-US"/>
          </a:p>
        </p:txBody>
      </p:sp>
    </p:spTree>
    <p:extLst>
      <p:ext uri="{BB962C8B-B14F-4D97-AF65-F5344CB8AC3E}">
        <p14:creationId xmlns:p14="http://schemas.microsoft.com/office/powerpoint/2010/main" val="68527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above shows the assessment scores for each testing point. Site like Site 17 and the Site 8 have strong management systems in place. However, Site 7 needs immediate remediation since the testing point is not set-up to do HTS or Recency testing and the tester does not fully understand HTS test procedures or the recency protocol. </a:t>
            </a:r>
          </a:p>
        </p:txBody>
      </p:sp>
      <p:sp>
        <p:nvSpPr>
          <p:cNvPr id="4" name="Slide Number Placeholder 3"/>
          <p:cNvSpPr>
            <a:spLocks noGrp="1"/>
          </p:cNvSpPr>
          <p:nvPr>
            <p:ph type="sldNum" sz="quarter" idx="5"/>
          </p:nvPr>
        </p:nvSpPr>
        <p:spPr/>
        <p:txBody>
          <a:bodyPr/>
          <a:lstStyle/>
          <a:p>
            <a:fld id="{EE5034D4-8E8A-4B7B-95DE-5A98BE5402D0}" type="slidenum">
              <a:rPr lang="en-US" smtClean="0"/>
              <a:t>16</a:t>
            </a:fld>
            <a:endParaRPr lang="en-US"/>
          </a:p>
        </p:txBody>
      </p:sp>
    </p:spTree>
    <p:extLst>
      <p:ext uri="{BB962C8B-B14F-4D97-AF65-F5344CB8AC3E}">
        <p14:creationId xmlns:p14="http://schemas.microsoft.com/office/powerpoint/2010/main" val="45996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above shows the percentage of sites that are at level 0 (n=1), level 1 (n=3) and level 2 (n=13).</a:t>
            </a:r>
          </a:p>
        </p:txBody>
      </p:sp>
      <p:sp>
        <p:nvSpPr>
          <p:cNvPr id="4" name="Slide Number Placeholder 3"/>
          <p:cNvSpPr>
            <a:spLocks noGrp="1"/>
          </p:cNvSpPr>
          <p:nvPr>
            <p:ph type="sldNum" sz="quarter" idx="5"/>
          </p:nvPr>
        </p:nvSpPr>
        <p:spPr/>
        <p:txBody>
          <a:bodyPr/>
          <a:lstStyle/>
          <a:p>
            <a:fld id="{EE5034D4-8E8A-4B7B-95DE-5A98BE5402D0}" type="slidenum">
              <a:rPr lang="en-US" smtClean="0"/>
              <a:t>17</a:t>
            </a:fld>
            <a:endParaRPr lang="en-US"/>
          </a:p>
        </p:txBody>
      </p:sp>
    </p:spTree>
    <p:extLst>
      <p:ext uri="{BB962C8B-B14F-4D97-AF65-F5344CB8AC3E}">
        <p14:creationId xmlns:p14="http://schemas.microsoft.com/office/powerpoint/2010/main" val="3038349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1002" y="5952204"/>
            <a:ext cx="2507719" cy="853236"/>
          </a:xfrm>
          <a:prstGeom prst="rect">
            <a:avLst/>
          </a:prstGeom>
        </p:spPr>
      </p:pic>
      <p:sp>
        <p:nvSpPr>
          <p:cNvPr id="11" name="Text Placeholder 10"/>
          <p:cNvSpPr>
            <a:spLocks noGrp="1"/>
          </p:cNvSpPr>
          <p:nvPr>
            <p:ph type="body" sz="quarter" idx="16" hasCustomPrompt="1"/>
          </p:nvPr>
        </p:nvSpPr>
        <p:spPr>
          <a:xfrm>
            <a:off x="220980" y="5264943"/>
            <a:ext cx="9360022" cy="1063009"/>
          </a:xfrm>
        </p:spPr>
        <p:txBody>
          <a:bodyPr anchor="b">
            <a:normAutofit/>
          </a:bodyPr>
          <a:lstStyle>
            <a:lvl1pPr marL="0" indent="0">
              <a:buNone/>
              <a:defRPr sz="2400" baseline="0"/>
            </a:lvl1pPr>
          </a:lstStyle>
          <a:p>
            <a:pPr lvl="0"/>
            <a:r>
              <a:rPr lang="en-US" dirty="0"/>
              <a:t>Weekday, Month DD, YYYY</a:t>
            </a:r>
          </a:p>
        </p:txBody>
      </p:sp>
      <p:sp>
        <p:nvSpPr>
          <p:cNvPr id="13" name="Title 1"/>
          <p:cNvSpPr>
            <a:spLocks noGrp="1"/>
          </p:cNvSpPr>
          <p:nvPr>
            <p:ph type="ctrTitle" hasCustomPrompt="1"/>
          </p:nvPr>
        </p:nvSpPr>
        <p:spPr>
          <a:xfrm>
            <a:off x="220980" y="1770342"/>
            <a:ext cx="11750040" cy="1928812"/>
          </a:xfrm>
        </p:spPr>
        <p:txBody>
          <a:bodyPr anchor="b"/>
          <a:lstStyle>
            <a:lvl1pPr algn="l">
              <a:defRPr sz="6000" b="1"/>
            </a:lvl1pPr>
          </a:lstStyle>
          <a:p>
            <a:r>
              <a:rPr lang="en-US" dirty="0"/>
              <a:t>Enter Presentation Title</a:t>
            </a:r>
          </a:p>
        </p:txBody>
      </p:sp>
      <p:sp>
        <p:nvSpPr>
          <p:cNvPr id="14" name="Subtitle 2"/>
          <p:cNvSpPr>
            <a:spLocks noGrp="1"/>
          </p:cNvSpPr>
          <p:nvPr>
            <p:ph type="subTitle" idx="1" hasCustomPrompt="1"/>
          </p:nvPr>
        </p:nvSpPr>
        <p:spPr>
          <a:xfrm>
            <a:off x="220980" y="4038600"/>
            <a:ext cx="11750040" cy="886897"/>
          </a:xfrm>
        </p:spPr>
        <p:txBody>
          <a:bodyPr anchor="b"/>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presentation subtitle or author</a:t>
            </a:r>
          </a:p>
        </p:txBody>
      </p:sp>
      <p:sp>
        <p:nvSpPr>
          <p:cNvPr id="7" name="TextBox 6"/>
          <p:cNvSpPr txBox="1"/>
          <p:nvPr userDrawn="1"/>
        </p:nvSpPr>
        <p:spPr>
          <a:xfrm>
            <a:off x="0" y="643968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7173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18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98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ea typeface="ＭＳ Ｐゴシック" charset="0"/>
                <a:cs typeface="ＭＳ Ｐゴシック" charset="0"/>
              </a:defRPr>
            </a:lvl1pPr>
          </a:lstStyle>
          <a:p>
            <a:pPr>
              <a:defRPr/>
            </a:pPr>
            <a:fld id="{85BBAF48-2645-4545-8A0F-61C141A611E0}" type="datetimeFigureOut">
              <a:rPr lang="en-US"/>
              <a:pPr>
                <a:defRPr/>
              </a:pPr>
              <a:t>12/16/2020</a:t>
            </a:fld>
            <a:endParaRPr lang="en-US"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42E471D8-EE22-421E-B773-E84D427D5AE1}" type="slidenum">
              <a:rPr lang="en-US" altLang="en-US"/>
              <a:pPr/>
              <a:t>‹#›</a:t>
            </a:fld>
            <a:endParaRPr lang="en-US" altLang="en-US" dirty="0"/>
          </a:p>
        </p:txBody>
      </p:sp>
    </p:spTree>
    <p:extLst>
      <p:ext uri="{BB962C8B-B14F-4D97-AF65-F5344CB8AC3E}">
        <p14:creationId xmlns:p14="http://schemas.microsoft.com/office/powerpoint/2010/main" val="48979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1">
                <a:solidFill>
                  <a:schemeClr val="accent1"/>
                </a:solidFill>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lvl3pPr>
            <a:lvl4pPr marL="16002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First-level bullet</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Second-level bullet</a:t>
            </a:r>
          </a:p>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Third-level bullet</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Fourth-level bullet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Fifth-level bullet</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039E477-088D-487D-A482-1547B74FD154}"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597038"/>
            <a:ext cx="12192000" cy="260962"/>
          </a:xfrm>
          <a:prstGeom prst="rect">
            <a:avLst/>
          </a:prstGeom>
        </p:spPr>
      </p:pic>
      <p:sp>
        <p:nvSpPr>
          <p:cNvPr id="9" name="Text Placeholder 8"/>
          <p:cNvSpPr>
            <a:spLocks noGrp="1"/>
          </p:cNvSpPr>
          <p:nvPr>
            <p:ph type="body" sz="quarter" idx="13" hasCustomPrompt="1"/>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295231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56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063"/>
            <a:ext cx="10515600" cy="1325563"/>
          </a:xfrm>
        </p:spPr>
        <p:txBody>
          <a:bodyPr/>
          <a:lstStyle>
            <a:lvl1pPr>
              <a:defRPr baseline="0">
                <a:latin typeface="Candara" panose="020E0502030303020204" pitchFamily="34" charset="0"/>
              </a:defRPr>
            </a:lvl1pPr>
          </a:lstStyle>
          <a:p>
            <a:r>
              <a:rPr lang="en-US" dirty="0"/>
              <a:t>Enter slide title</a:t>
            </a:r>
          </a:p>
        </p:txBody>
      </p:sp>
      <p:sp>
        <p:nvSpPr>
          <p:cNvPr id="3" name="Content Placeholder 2"/>
          <p:cNvSpPr>
            <a:spLocks noGrp="1"/>
          </p:cNvSpPr>
          <p:nvPr>
            <p:ph idx="1" hasCustomPrompt="1"/>
          </p:nvPr>
        </p:nvSpPr>
        <p:spPr>
          <a:xfrm>
            <a:off x="838200" y="1812563"/>
            <a:ext cx="10515600" cy="4351338"/>
          </a:xfrm>
        </p:spPr>
        <p:txBody>
          <a:bodyPr/>
          <a:lstStyle>
            <a:lvl1pPr>
              <a:defRPr b="1">
                <a:solidFill>
                  <a:schemeClr val="accent1"/>
                </a:solidFill>
                <a:latin typeface="Candara" panose="020E0502030303020204" pitchFamily="34" charset="0"/>
              </a:defRPr>
            </a:lvl1pPr>
            <a:lvl2pPr>
              <a:buClr>
                <a:schemeClr val="accent1"/>
              </a:buClr>
              <a:defRPr>
                <a:latin typeface="Candara" panose="020E0502030303020204" pitchFamily="34" charset="0"/>
              </a:defRPr>
            </a:lvl2pPr>
            <a:lvl3pPr>
              <a:buClr>
                <a:schemeClr val="accent3"/>
              </a:buClr>
              <a:defRPr baseline="0">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First-level bullet</a:t>
            </a:r>
          </a:p>
          <a:p>
            <a:pPr lvl="1"/>
            <a:r>
              <a:rPr lang="en-US" dirty="0"/>
              <a:t>Second-level bullet</a:t>
            </a:r>
          </a:p>
          <a:p>
            <a:pPr lvl="2"/>
            <a:r>
              <a:rPr lang="en-US" dirty="0"/>
              <a:t>Third-level bullet</a:t>
            </a:r>
          </a:p>
          <a:p>
            <a:pPr lvl="3"/>
            <a:r>
              <a:rPr lang="en-US" dirty="0"/>
              <a:t>Fourth-level bullet</a:t>
            </a:r>
          </a:p>
          <a:p>
            <a:pPr lvl="4"/>
            <a:r>
              <a:rPr lang="en-US" dirty="0"/>
              <a:t>Fifth-level bullet</a:t>
            </a:r>
          </a:p>
        </p:txBody>
      </p:sp>
      <p:sp>
        <p:nvSpPr>
          <p:cNvPr id="6" name="Slide Number Placeholder 5"/>
          <p:cNvSpPr>
            <a:spLocks noGrp="1"/>
          </p:cNvSpPr>
          <p:nvPr>
            <p:ph type="sldNum" sz="quarter" idx="12"/>
          </p:nvPr>
        </p:nvSpPr>
        <p:spPr/>
        <p:txBody>
          <a:bodyPr/>
          <a:lstStyle/>
          <a:p>
            <a:fld id="{6039E477-088D-487D-A482-1547B74FD154}"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597038"/>
            <a:ext cx="12192000" cy="260962"/>
          </a:xfrm>
          <a:prstGeom prst="rect">
            <a:avLst/>
          </a:prstGeom>
        </p:spPr>
      </p:pic>
      <p:sp>
        <p:nvSpPr>
          <p:cNvPr id="9" name="Text Placeholder 8"/>
          <p:cNvSpPr>
            <a:spLocks noGrp="1"/>
          </p:cNvSpPr>
          <p:nvPr>
            <p:ph type="body" sz="quarter" idx="13" hasCustomPrompt="1"/>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Tree>
    <p:extLst>
      <p:ext uri="{BB962C8B-B14F-4D97-AF65-F5344CB8AC3E}">
        <p14:creationId xmlns:p14="http://schemas.microsoft.com/office/powerpoint/2010/main" val="20784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4" name="Slide Number Placeholder 5"/>
          <p:cNvSpPr>
            <a:spLocks noGrp="1"/>
          </p:cNvSpPr>
          <p:nvPr>
            <p:ph type="sldNum" sz="quarter" idx="12"/>
          </p:nvPr>
        </p:nvSpPr>
        <p:spPr>
          <a:xfrm>
            <a:off x="10878282" y="6476874"/>
            <a:ext cx="1054100" cy="365125"/>
          </a:xfrm>
        </p:spPr>
        <p:txBody>
          <a:bodyPr/>
          <a:lstStyle/>
          <a:p>
            <a:fld id="{6039E477-088D-487D-A482-1547B74FD154}" type="slidenum">
              <a:rPr lang="en-US" smtClean="0"/>
              <a:t>‹#›</a:t>
            </a:fld>
            <a:endParaRPr lang="en-US"/>
          </a:p>
        </p:txBody>
      </p:sp>
      <p:sp>
        <p:nvSpPr>
          <p:cNvPr id="5" name="Text Placeholder 8"/>
          <p:cNvSpPr>
            <a:spLocks noGrp="1"/>
          </p:cNvSpPr>
          <p:nvPr>
            <p:ph type="body" sz="quarter" idx="13" hasCustomPrompt="1"/>
          </p:nvPr>
        </p:nvSpPr>
        <p:spPr>
          <a:xfrm>
            <a:off x="3920692" y="6467223"/>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7" name="Content Placeholder 2"/>
          <p:cNvSpPr>
            <a:spLocks noGrp="1"/>
          </p:cNvSpPr>
          <p:nvPr>
            <p:ph idx="1"/>
          </p:nvPr>
        </p:nvSpPr>
        <p:spPr>
          <a:xfrm>
            <a:off x="257556" y="877986"/>
            <a:ext cx="11676888" cy="5385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31082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5" name="Text Placeholder 4"/>
          <p:cNvSpPr>
            <a:spLocks noGrp="1"/>
          </p:cNvSpPr>
          <p:nvPr>
            <p:ph type="body" sz="quarter" idx="16" hasCustomPrompt="1"/>
          </p:nvPr>
        </p:nvSpPr>
        <p:spPr>
          <a:xfrm>
            <a:off x="257556" y="886885"/>
            <a:ext cx="11676888" cy="662832"/>
          </a:xfrm>
        </p:spPr>
        <p:txBody>
          <a:bodyPr lIns="0" rIns="0" anchor="ctr">
            <a:normAutofit/>
          </a:bodyPr>
          <a:lstStyle>
            <a:lvl1pPr marL="0" indent="0">
              <a:buNone/>
              <a:defRPr sz="3200" b="1"/>
            </a:lvl1pPr>
          </a:lstStyle>
          <a:p>
            <a:pPr lvl="0"/>
            <a:r>
              <a:rPr lang="en-US" dirty="0"/>
              <a:t>Enter subtitle</a:t>
            </a:r>
          </a:p>
        </p:txBody>
      </p:sp>
      <p:sp>
        <p:nvSpPr>
          <p:cNvPr id="6"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7"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Content Placeholder 2"/>
          <p:cNvSpPr>
            <a:spLocks noGrp="1"/>
          </p:cNvSpPr>
          <p:nvPr>
            <p:ph idx="1"/>
          </p:nvPr>
        </p:nvSpPr>
        <p:spPr>
          <a:xfrm>
            <a:off x="257556" y="1549716"/>
            <a:ext cx="11676888" cy="472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79257887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82299" y="6486095"/>
            <a:ext cx="1315915" cy="365125"/>
          </a:xfrm>
        </p:spPr>
        <p:txBody>
          <a:bodyPr/>
          <a:lstStyle/>
          <a:p>
            <a:fld id="{6039E477-088D-487D-A482-1547B74FD154}" type="slidenum">
              <a:rPr lang="en-US" smtClean="0"/>
              <a:t>‹#›</a:t>
            </a:fld>
            <a:endParaRPr lang="en-US"/>
          </a:p>
        </p:txBody>
      </p:sp>
      <p:sp>
        <p:nvSpPr>
          <p:cNvPr id="7" name="Title 1"/>
          <p:cNvSpPr>
            <a:spLocks noGrp="1"/>
          </p:cNvSpPr>
          <p:nvPr>
            <p:ph type="title" hasCustomPrompt="1"/>
          </p:nvPr>
        </p:nvSpPr>
        <p:spPr>
          <a:xfrm>
            <a:off x="223345" y="1709739"/>
            <a:ext cx="11745311" cy="2483890"/>
          </a:xfrm>
        </p:spPr>
        <p:txBody>
          <a:bodyPr anchor="b"/>
          <a:lstStyle>
            <a:lvl1pPr>
              <a:defRPr sz="6000" b="1"/>
            </a:lvl1pPr>
          </a:lstStyle>
          <a:p>
            <a:r>
              <a:rPr lang="en-US" dirty="0"/>
              <a:t>Enter Section Title</a:t>
            </a:r>
          </a:p>
        </p:txBody>
      </p:sp>
      <p:sp>
        <p:nvSpPr>
          <p:cNvPr id="8" name="Text Placeholder 2"/>
          <p:cNvSpPr>
            <a:spLocks noGrp="1"/>
          </p:cNvSpPr>
          <p:nvPr>
            <p:ph type="body" idx="1" hasCustomPrompt="1"/>
          </p:nvPr>
        </p:nvSpPr>
        <p:spPr>
          <a:xfrm>
            <a:off x="223345" y="4587766"/>
            <a:ext cx="11745310" cy="1187044"/>
          </a:xfrm>
        </p:spPr>
        <p:txBody>
          <a:bodyPr anchor="b"/>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section subtitle</a:t>
            </a:r>
          </a:p>
        </p:txBody>
      </p:sp>
      <p:sp>
        <p:nvSpPr>
          <p:cNvPr id="10" name="TextBox 9"/>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33357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86384"/>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1"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2" name="Content Placeholder 2"/>
          <p:cNvSpPr>
            <a:spLocks noGrp="1"/>
          </p:cNvSpPr>
          <p:nvPr>
            <p:ph sz="half" idx="1"/>
          </p:nvPr>
        </p:nvSpPr>
        <p:spPr>
          <a:xfrm>
            <a:off x="236483" y="935152"/>
            <a:ext cx="5715000" cy="539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219444" y="935152"/>
            <a:ext cx="5715000" cy="539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0" y="647687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0616626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11"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5" name="Text Placeholder 2"/>
          <p:cNvSpPr>
            <a:spLocks noGrp="1"/>
          </p:cNvSpPr>
          <p:nvPr>
            <p:ph type="body" idx="1" hasCustomPrompt="1"/>
          </p:nvPr>
        </p:nvSpPr>
        <p:spPr>
          <a:xfrm>
            <a:off x="256032" y="798089"/>
            <a:ext cx="5727700" cy="731996"/>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6" name="Content Placeholder 3"/>
          <p:cNvSpPr>
            <a:spLocks noGrp="1"/>
          </p:cNvSpPr>
          <p:nvPr>
            <p:ph sz="half" idx="2"/>
          </p:nvPr>
        </p:nvSpPr>
        <p:spPr>
          <a:xfrm>
            <a:off x="256032" y="1530084"/>
            <a:ext cx="5741543" cy="4846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4"/>
          </p:nvPr>
        </p:nvSpPr>
        <p:spPr>
          <a:xfrm>
            <a:off x="6186042" y="1530084"/>
            <a:ext cx="5709920" cy="4846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hasCustomPrompt="1"/>
          </p:nvPr>
        </p:nvSpPr>
        <p:spPr>
          <a:xfrm>
            <a:off x="6188074" y="786384"/>
            <a:ext cx="5705856" cy="731995"/>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4" name="TextBox 13"/>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57048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1999" cy="786384"/>
          </a:xfrm>
          <a:solidFill>
            <a:srgbClr val="005DAA"/>
          </a:solidFill>
        </p:spPr>
        <p:txBody>
          <a:bodyPr lIns="274320" rIns="274320" anchor="ctr">
            <a:normAutofit/>
          </a:bodyPr>
          <a:lstStyle>
            <a:lvl1pPr>
              <a:defRPr sz="4400" u="none">
                <a:solidFill>
                  <a:schemeClr val="bg1"/>
                </a:solidFill>
              </a:defRPr>
            </a:lvl1pPr>
          </a:lstStyle>
          <a:p>
            <a:r>
              <a:rPr lang="en-US" dirty="0"/>
              <a:t>Enter slide title</a:t>
            </a:r>
          </a:p>
        </p:txBody>
      </p:sp>
      <p:sp>
        <p:nvSpPr>
          <p:cNvPr id="4" name="Text Placeholder 3"/>
          <p:cNvSpPr>
            <a:spLocks noGrp="1"/>
          </p:cNvSpPr>
          <p:nvPr>
            <p:ph type="body" sz="half" idx="2" hasCustomPrompt="1"/>
          </p:nvPr>
        </p:nvSpPr>
        <p:spPr>
          <a:xfrm>
            <a:off x="256032" y="886968"/>
            <a:ext cx="4400428" cy="55138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The quick brown fox jumps over the lazy dog. </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8" name="Content Placeholder 2"/>
          <p:cNvSpPr>
            <a:spLocks noGrp="1"/>
          </p:cNvSpPr>
          <p:nvPr>
            <p:ph idx="1"/>
          </p:nvPr>
        </p:nvSpPr>
        <p:spPr>
          <a:xfrm>
            <a:off x="4751832" y="886968"/>
            <a:ext cx="7150608" cy="5513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307313630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992"/>
            <a:ext cx="12192000" cy="786384"/>
          </a:xfrm>
          <a:solidFill>
            <a:srgbClr val="005DAA"/>
          </a:solidFill>
        </p:spPr>
        <p:txBody>
          <a:bodyPr lIns="274320" rIns="274320" anchor="ctr">
            <a:normAutofit/>
          </a:bodyPr>
          <a:lstStyle>
            <a:lvl1pPr>
              <a:defRPr sz="4400" u="none">
                <a:solidFill>
                  <a:schemeClr val="bg1"/>
                </a:solidFill>
              </a:defRPr>
            </a:lvl1pPr>
          </a:lstStyle>
          <a:p>
            <a:r>
              <a:rPr lang="en-US" dirty="0"/>
              <a:t>Enter slide title</a:t>
            </a:r>
          </a:p>
        </p:txBody>
      </p:sp>
      <p:sp>
        <p:nvSpPr>
          <p:cNvPr id="3" name="Picture Placeholder 2"/>
          <p:cNvSpPr>
            <a:spLocks noGrp="1"/>
          </p:cNvSpPr>
          <p:nvPr>
            <p:ph type="pic" idx="1"/>
          </p:nvPr>
        </p:nvSpPr>
        <p:spPr>
          <a:xfrm>
            <a:off x="4870937" y="886968"/>
            <a:ext cx="7031503" cy="5501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56032" y="886968"/>
            <a:ext cx="4398264" cy="5501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photo caption</a:t>
            </a:r>
          </a:p>
        </p:txBody>
      </p:sp>
      <p:sp>
        <p:nvSpPr>
          <p:cNvPr id="9"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2"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TextBox 9"/>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45235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7"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0"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5" name="TextBox 4"/>
          <p:cNvSpPr txBox="1"/>
          <p:nvPr userDrawn="1"/>
        </p:nvSpPr>
        <p:spPr>
          <a:xfrm>
            <a:off x="0" y="647687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0512820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49287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Division of Global HIV &amp; TB</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9E477-088D-487D-A482-1547B74FD154}" type="slidenum">
              <a:rPr lang="en-US" smtClean="0"/>
              <a:t>‹#›</a:t>
            </a:fld>
            <a:endParaRPr lang="en-US"/>
          </a:p>
        </p:txBody>
      </p:sp>
    </p:spTree>
    <p:extLst>
      <p:ext uri="{BB962C8B-B14F-4D97-AF65-F5344CB8AC3E}">
        <p14:creationId xmlns:p14="http://schemas.microsoft.com/office/powerpoint/2010/main" val="383552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947BB-5AF9-4748-BB69-1885A1008C21}"/>
              </a:ext>
            </a:extLst>
          </p:cNvPr>
          <p:cNvSpPr>
            <a:spLocks noGrp="1"/>
          </p:cNvSpPr>
          <p:nvPr>
            <p:ph type="ctrTitle"/>
          </p:nvPr>
        </p:nvSpPr>
        <p:spPr/>
        <p:txBody>
          <a:bodyPr>
            <a:noAutofit/>
          </a:bodyPr>
          <a:lstStyle/>
          <a:p>
            <a:r>
              <a:rPr lang="en-US" sz="5400" dirty="0"/>
              <a:t>SPI-RRT Data Analysis</a:t>
            </a:r>
            <a:endParaRPr lang="en-US" sz="4800" dirty="0"/>
          </a:p>
        </p:txBody>
      </p:sp>
      <p:sp>
        <p:nvSpPr>
          <p:cNvPr id="4" name="Subtitle 3">
            <a:extLst>
              <a:ext uri="{FF2B5EF4-FFF2-40B4-BE49-F238E27FC236}">
                <a16:creationId xmlns:a16="http://schemas.microsoft.com/office/drawing/2014/main" id="{5CFC643E-9F5B-498D-B219-005C125A47FB}"/>
              </a:ext>
            </a:extLst>
          </p:cNvPr>
          <p:cNvSpPr>
            <a:spLocks noGrp="1"/>
          </p:cNvSpPr>
          <p:nvPr>
            <p:ph type="subTitle" idx="1"/>
          </p:nvPr>
        </p:nvSpPr>
        <p:spPr>
          <a:xfrm>
            <a:off x="220980" y="3699154"/>
            <a:ext cx="11750040" cy="1226343"/>
          </a:xfrm>
        </p:spPr>
        <p:txBody>
          <a:bodyPr/>
          <a:lstStyle/>
          <a:p>
            <a:r>
              <a:rPr lang="en-US" dirty="0"/>
              <a:t>Data Analysis Examples</a:t>
            </a:r>
          </a:p>
          <a:p>
            <a:endParaRPr lang="en-US" dirty="0"/>
          </a:p>
        </p:txBody>
      </p:sp>
    </p:spTree>
    <p:extLst>
      <p:ext uri="{BB962C8B-B14F-4D97-AF65-F5344CB8AC3E}">
        <p14:creationId xmlns:p14="http://schemas.microsoft.com/office/powerpoint/2010/main" val="160243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B5B3-13D1-4665-94B3-47354D05168F}"/>
              </a:ext>
            </a:extLst>
          </p:cNvPr>
          <p:cNvSpPr>
            <a:spLocks noGrp="1"/>
          </p:cNvSpPr>
          <p:nvPr>
            <p:ph type="title"/>
          </p:nvPr>
        </p:nvSpPr>
        <p:spPr>
          <a:xfrm>
            <a:off x="0" y="0"/>
            <a:ext cx="12192000" cy="786384"/>
          </a:xfrm>
        </p:spPr>
        <p:txBody>
          <a:bodyPr>
            <a:noAutofit/>
          </a:bodyPr>
          <a:lstStyle/>
          <a:p>
            <a:r>
              <a:rPr lang="en-US" sz="3600" dirty="0"/>
              <a:t>SPI-RT Audit Data - Baseline to Q4 Audits (N = 334) Country X</a:t>
            </a:r>
          </a:p>
        </p:txBody>
      </p:sp>
      <p:sp>
        <p:nvSpPr>
          <p:cNvPr id="3" name="Slide Number Placeholder 2">
            <a:extLst>
              <a:ext uri="{FF2B5EF4-FFF2-40B4-BE49-F238E27FC236}">
                <a16:creationId xmlns:a16="http://schemas.microsoft.com/office/drawing/2014/main" id="{3D3BC746-36CA-45A0-9852-37F098E7AE81}"/>
              </a:ext>
            </a:extLst>
          </p:cNvPr>
          <p:cNvSpPr>
            <a:spLocks noGrp="1"/>
          </p:cNvSpPr>
          <p:nvPr>
            <p:ph type="sldNum" sz="quarter" idx="12"/>
          </p:nvPr>
        </p:nvSpPr>
        <p:spPr>
          <a:xfrm>
            <a:off x="10880344" y="6476873"/>
            <a:ext cx="10541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Content Placeholder 10">
            <a:extLst>
              <a:ext uri="{FF2B5EF4-FFF2-40B4-BE49-F238E27FC236}">
                <a16:creationId xmlns:a16="http://schemas.microsoft.com/office/drawing/2014/main" id="{19D3D7E3-B683-42A0-AC45-64893685CDD7}"/>
              </a:ext>
            </a:extLst>
          </p:cNvPr>
          <p:cNvPicPr>
            <a:picLocks noGrp="1" noChangeAspect="1"/>
          </p:cNvPicPr>
          <p:nvPr>
            <p:ph sz="half" idx="1"/>
          </p:nvPr>
        </p:nvPicPr>
        <p:blipFill>
          <a:blip r:embed="rId2"/>
          <a:stretch>
            <a:fillRect/>
          </a:stretch>
        </p:blipFill>
        <p:spPr>
          <a:xfrm>
            <a:off x="239596" y="935038"/>
            <a:ext cx="5708883" cy="5392737"/>
          </a:xfrm>
          <a:prstGeom prst="rect">
            <a:avLst/>
          </a:prstGeom>
        </p:spPr>
      </p:pic>
      <p:pic>
        <p:nvPicPr>
          <p:cNvPr id="15" name="Content Placeholder 14">
            <a:extLst>
              <a:ext uri="{FF2B5EF4-FFF2-40B4-BE49-F238E27FC236}">
                <a16:creationId xmlns:a16="http://schemas.microsoft.com/office/drawing/2014/main" id="{1EEB0937-1D25-4EC4-95EC-6C5D4E338642}"/>
              </a:ext>
            </a:extLst>
          </p:cNvPr>
          <p:cNvPicPr>
            <a:picLocks noGrp="1" noChangeAspect="1"/>
          </p:cNvPicPr>
          <p:nvPr>
            <p:ph sz="half" idx="2"/>
          </p:nvPr>
        </p:nvPicPr>
        <p:blipFill>
          <a:blip r:embed="rId3"/>
          <a:stretch>
            <a:fillRect/>
          </a:stretch>
        </p:blipFill>
        <p:spPr>
          <a:prstGeom prst="rect">
            <a:avLst/>
          </a:prstGeom>
        </p:spPr>
      </p:pic>
    </p:spTree>
    <p:extLst>
      <p:ext uri="{BB962C8B-B14F-4D97-AF65-F5344CB8AC3E}">
        <p14:creationId xmlns:p14="http://schemas.microsoft.com/office/powerpoint/2010/main" val="165007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a:bodyPr>
          <a:lstStyle/>
          <a:p>
            <a:r>
              <a:rPr lang="en-US" dirty="0"/>
              <a:t>Monitoring Impact – Country X</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5ED005DE-E603-4F46-8183-46C01C6195D8}"/>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09DFBCA8-CD2D-4D20-8C20-B1DB02D300AB}"/>
              </a:ext>
            </a:extLst>
          </p:cNvPr>
          <p:cNvPicPr>
            <a:picLocks noChangeAspect="1"/>
          </p:cNvPicPr>
          <p:nvPr/>
        </p:nvPicPr>
        <p:blipFill>
          <a:blip r:embed="rId3"/>
          <a:stretch>
            <a:fillRect/>
          </a:stretch>
        </p:blipFill>
        <p:spPr>
          <a:xfrm>
            <a:off x="251434" y="932201"/>
            <a:ext cx="11680948" cy="5389331"/>
          </a:xfrm>
          <a:prstGeom prst="rect">
            <a:avLst/>
          </a:prstGeom>
        </p:spPr>
      </p:pic>
    </p:spTree>
    <p:extLst>
      <p:ext uri="{BB962C8B-B14F-4D97-AF65-F5344CB8AC3E}">
        <p14:creationId xmlns:p14="http://schemas.microsoft.com/office/powerpoint/2010/main" val="318450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11AE-164E-48B1-AEBE-04455CF7EAE3}"/>
              </a:ext>
            </a:extLst>
          </p:cNvPr>
          <p:cNvSpPr>
            <a:spLocks noGrp="1"/>
          </p:cNvSpPr>
          <p:nvPr>
            <p:ph type="title"/>
          </p:nvPr>
        </p:nvSpPr>
        <p:spPr>
          <a:xfrm>
            <a:off x="0" y="0"/>
            <a:ext cx="12192000" cy="786384"/>
          </a:xfrm>
        </p:spPr>
        <p:txBody>
          <a:bodyPr anchor="ctr">
            <a:normAutofit fontScale="90000"/>
          </a:bodyPr>
          <a:lstStyle/>
          <a:p>
            <a:r>
              <a:rPr lang="en-US" dirty="0"/>
              <a:t>Progress of Sites from Baseline to Q4 Audits - Country X </a:t>
            </a:r>
          </a:p>
        </p:txBody>
      </p:sp>
      <p:sp>
        <p:nvSpPr>
          <p:cNvPr id="3" name="Slide Number Placeholder 2">
            <a:extLst>
              <a:ext uri="{FF2B5EF4-FFF2-40B4-BE49-F238E27FC236}">
                <a16:creationId xmlns:a16="http://schemas.microsoft.com/office/drawing/2014/main" id="{F883FCC7-F560-4725-94E1-5E54308778E9}"/>
              </a:ext>
            </a:extLst>
          </p:cNvPr>
          <p:cNvSpPr>
            <a:spLocks noGrp="1"/>
          </p:cNvSpPr>
          <p:nvPr>
            <p:ph type="sldNum" sz="quarter" idx="12"/>
          </p:nvPr>
        </p:nvSpPr>
        <p:spPr>
          <a:xfrm>
            <a:off x="10880344" y="6476873"/>
            <a:ext cx="10541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FF9BE12D-D0F6-4510-97FF-44D260C22F28}"/>
              </a:ext>
            </a:extLst>
          </p:cNvPr>
          <p:cNvSpPr>
            <a:spLocks noGrp="1"/>
          </p:cNvSpPr>
          <p:nvPr>
            <p:ph type="body" sz="quarter" idx="13"/>
          </p:nvPr>
        </p:nvSpPr>
        <p:spPr>
          <a:xfrm>
            <a:off x="3920692" y="6476871"/>
            <a:ext cx="4350617" cy="365125"/>
          </a:xfrm>
        </p:spPr>
        <p:txBody>
          <a:bodyPr/>
          <a:lstStyle/>
          <a:p>
            <a:endParaRPr lang="en-US"/>
          </a:p>
        </p:txBody>
      </p:sp>
      <p:pic>
        <p:nvPicPr>
          <p:cNvPr id="7" name="Content Placeholder 6">
            <a:extLst>
              <a:ext uri="{FF2B5EF4-FFF2-40B4-BE49-F238E27FC236}">
                <a16:creationId xmlns:a16="http://schemas.microsoft.com/office/drawing/2014/main" id="{3C315908-0160-4287-82A2-16EE28A781B3}"/>
              </a:ext>
            </a:extLst>
          </p:cNvPr>
          <p:cNvPicPr>
            <a:picLocks noGrp="1" noChangeAspect="1"/>
          </p:cNvPicPr>
          <p:nvPr>
            <p:ph sz="half" idx="1"/>
          </p:nvPr>
        </p:nvPicPr>
        <p:blipFill>
          <a:blip r:embed="rId3"/>
          <a:stretch>
            <a:fillRect/>
          </a:stretch>
        </p:blipFill>
        <p:spPr>
          <a:xfrm>
            <a:off x="236483" y="2143084"/>
            <a:ext cx="5715000" cy="2977086"/>
          </a:xfrm>
          <a:prstGeom prst="rect">
            <a:avLst/>
          </a:prstGeom>
          <a:noFill/>
        </p:spPr>
      </p:pic>
      <p:pic>
        <p:nvPicPr>
          <p:cNvPr id="8" name="Content Placeholder 7">
            <a:extLst>
              <a:ext uri="{FF2B5EF4-FFF2-40B4-BE49-F238E27FC236}">
                <a16:creationId xmlns:a16="http://schemas.microsoft.com/office/drawing/2014/main" id="{24CE6734-1FA2-4A9C-9F00-185376DB3137}"/>
              </a:ext>
            </a:extLst>
          </p:cNvPr>
          <p:cNvPicPr>
            <a:picLocks noGrp="1" noChangeAspect="1"/>
          </p:cNvPicPr>
          <p:nvPr>
            <p:ph sz="half" idx="2"/>
          </p:nvPr>
        </p:nvPicPr>
        <p:blipFill>
          <a:blip r:embed="rId4"/>
          <a:stretch>
            <a:fillRect/>
          </a:stretch>
        </p:blipFill>
        <p:spPr>
          <a:xfrm>
            <a:off x="6219444" y="2176563"/>
            <a:ext cx="5715000" cy="2910129"/>
          </a:xfrm>
          <a:prstGeom prst="rect">
            <a:avLst/>
          </a:prstGeom>
          <a:noFill/>
        </p:spPr>
      </p:pic>
      <p:sp>
        <p:nvSpPr>
          <p:cNvPr id="4" name="Oval 3">
            <a:extLst>
              <a:ext uri="{FF2B5EF4-FFF2-40B4-BE49-F238E27FC236}">
                <a16:creationId xmlns:a16="http://schemas.microsoft.com/office/drawing/2014/main" id="{C6BD2D42-CB61-4522-8886-5168B8DFD65E}"/>
              </a:ext>
            </a:extLst>
          </p:cNvPr>
          <p:cNvSpPr/>
          <p:nvPr/>
        </p:nvSpPr>
        <p:spPr>
          <a:xfrm>
            <a:off x="7790688" y="2551176"/>
            <a:ext cx="886968" cy="20939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8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11AE-164E-48B1-AEBE-04455CF7EAE3}"/>
              </a:ext>
            </a:extLst>
          </p:cNvPr>
          <p:cNvSpPr>
            <a:spLocks noGrp="1"/>
          </p:cNvSpPr>
          <p:nvPr>
            <p:ph type="title"/>
          </p:nvPr>
        </p:nvSpPr>
        <p:spPr>
          <a:xfrm>
            <a:off x="0" y="0"/>
            <a:ext cx="12192000" cy="786384"/>
          </a:xfrm>
        </p:spPr>
        <p:txBody>
          <a:bodyPr>
            <a:normAutofit fontScale="90000"/>
          </a:bodyPr>
          <a:lstStyle/>
          <a:p>
            <a:r>
              <a:rPr lang="en-US" dirty="0"/>
              <a:t>Progress of Sites from Baseline to Q4 Audits – Country X</a:t>
            </a:r>
          </a:p>
        </p:txBody>
      </p:sp>
      <p:sp>
        <p:nvSpPr>
          <p:cNvPr id="3" name="Slide Number Placeholder 2">
            <a:extLst>
              <a:ext uri="{FF2B5EF4-FFF2-40B4-BE49-F238E27FC236}">
                <a16:creationId xmlns:a16="http://schemas.microsoft.com/office/drawing/2014/main" id="{F883FCC7-F560-4725-94E1-5E54308778E9}"/>
              </a:ext>
            </a:extLst>
          </p:cNvPr>
          <p:cNvSpPr>
            <a:spLocks noGrp="1"/>
          </p:cNvSpPr>
          <p:nvPr>
            <p:ph type="sldNum" sz="quarter" idx="12"/>
          </p:nvPr>
        </p:nvSpPr>
        <p:spPr>
          <a:xfrm>
            <a:off x="10880344" y="6476873"/>
            <a:ext cx="10541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F6B950E-BEB3-4E42-95A4-854F470D6AFA}"/>
              </a:ext>
            </a:extLst>
          </p:cNvPr>
          <p:cNvSpPr>
            <a:spLocks noGrp="1"/>
          </p:cNvSpPr>
          <p:nvPr>
            <p:ph type="body" sz="quarter" idx="13"/>
          </p:nvPr>
        </p:nvSpPr>
        <p:spPr/>
        <p:txBody>
          <a:bodyPr/>
          <a:lstStyle/>
          <a:p>
            <a:endParaRPr lang="en-US"/>
          </a:p>
        </p:txBody>
      </p:sp>
      <p:pic>
        <p:nvPicPr>
          <p:cNvPr id="7" name="Content Placeholder 6">
            <a:extLst>
              <a:ext uri="{FF2B5EF4-FFF2-40B4-BE49-F238E27FC236}">
                <a16:creationId xmlns:a16="http://schemas.microsoft.com/office/drawing/2014/main" id="{9E368DD1-4BE5-470F-B175-EA9BAF19FE87}"/>
              </a:ext>
            </a:extLst>
          </p:cNvPr>
          <p:cNvPicPr>
            <a:picLocks noGrp="1" noChangeAspect="1"/>
          </p:cNvPicPr>
          <p:nvPr>
            <p:ph sz="half" idx="1"/>
          </p:nvPr>
        </p:nvPicPr>
        <p:blipFill>
          <a:blip r:embed="rId2"/>
          <a:stretch>
            <a:fillRect/>
          </a:stretch>
        </p:blipFill>
        <p:spPr>
          <a:xfrm>
            <a:off x="317069" y="2186529"/>
            <a:ext cx="5553937" cy="2889754"/>
          </a:xfrm>
          <a:prstGeom prst="rect">
            <a:avLst/>
          </a:prstGeom>
        </p:spPr>
      </p:pic>
      <p:pic>
        <p:nvPicPr>
          <p:cNvPr id="8" name="Content Placeholder 7">
            <a:extLst>
              <a:ext uri="{FF2B5EF4-FFF2-40B4-BE49-F238E27FC236}">
                <a16:creationId xmlns:a16="http://schemas.microsoft.com/office/drawing/2014/main" id="{6B7F56E0-DAF5-4708-84AB-6142FA6E31AD}"/>
              </a:ext>
            </a:extLst>
          </p:cNvPr>
          <p:cNvPicPr>
            <a:picLocks noGrp="1" noChangeAspect="1"/>
          </p:cNvPicPr>
          <p:nvPr>
            <p:ph sz="half" idx="2"/>
          </p:nvPr>
        </p:nvPicPr>
        <p:blipFill>
          <a:blip r:embed="rId3"/>
          <a:stretch>
            <a:fillRect/>
          </a:stretch>
        </p:blipFill>
        <p:spPr>
          <a:xfrm>
            <a:off x="6219825" y="2131143"/>
            <a:ext cx="5715000" cy="3000526"/>
          </a:xfrm>
          <a:prstGeom prst="rect">
            <a:avLst/>
          </a:prstGeom>
        </p:spPr>
      </p:pic>
    </p:spTree>
    <p:extLst>
      <p:ext uri="{BB962C8B-B14F-4D97-AF65-F5344CB8AC3E}">
        <p14:creationId xmlns:p14="http://schemas.microsoft.com/office/powerpoint/2010/main" val="263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5DAA"/>
          </a:solidFill>
        </p:spPr>
        <p:txBody>
          <a:bodyPr vert="horz" lIns="274320" tIns="45720" rIns="274320" bIns="45720" rtlCol="0" anchor="ctr">
            <a:normAutofit fontScale="90000"/>
          </a:bodyPr>
          <a:lstStyle/>
          <a:p>
            <a:r>
              <a:rPr lang="en-US" dirty="0"/>
              <a:t>Site Audit Data from Baseline to Last Audit (N = 830)</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1859DED-DA69-4ADF-B7B7-CB0AB020D6A4}"/>
              </a:ext>
            </a:extLst>
          </p:cNvPr>
          <p:cNvSpPr>
            <a:spLocks noGrp="1"/>
          </p:cNvSpPr>
          <p:nvPr>
            <p:ph type="body" sz="quarter" idx="13"/>
          </p:nvPr>
        </p:nvSpPr>
        <p:spPr/>
        <p:txBody>
          <a:bodyPr/>
          <a:lstStyle/>
          <a:p>
            <a:endParaRPr lang="en-US"/>
          </a:p>
        </p:txBody>
      </p:sp>
      <p:pic>
        <p:nvPicPr>
          <p:cNvPr id="15" name="Content Placeholder 14"/>
          <p:cNvPicPr>
            <a:picLocks noGrp="1" noChangeAspect="1"/>
          </p:cNvPicPr>
          <p:nvPr>
            <p:ph idx="1"/>
          </p:nvPr>
        </p:nvPicPr>
        <p:blipFill>
          <a:blip r:embed="rId2"/>
          <a:stretch>
            <a:fillRect/>
          </a:stretch>
        </p:blipFill>
        <p:spPr>
          <a:xfrm>
            <a:off x="137852" y="1344990"/>
            <a:ext cx="5633192" cy="4438273"/>
          </a:xfrm>
          <a:prstGeom prst="rect">
            <a:avLst/>
          </a:prstGeom>
        </p:spPr>
      </p:pic>
      <p:pic>
        <p:nvPicPr>
          <p:cNvPr id="13" name="Content Placeholder 12"/>
          <p:cNvPicPr>
            <a:picLocks noGrp="1" noChangeAspect="1"/>
          </p:cNvPicPr>
          <p:nvPr>
            <p:ph sz="half" idx="4294967295"/>
          </p:nvPr>
        </p:nvPicPr>
        <p:blipFill rotWithShape="1">
          <a:blip r:embed="rId3"/>
          <a:srcRect r="17412"/>
          <a:stretch/>
        </p:blipFill>
        <p:spPr>
          <a:xfrm>
            <a:off x="6131186" y="1955957"/>
            <a:ext cx="5922962" cy="3519488"/>
          </a:xfrm>
          <a:prstGeom prst="rect">
            <a:avLst/>
          </a:prstGeom>
        </p:spPr>
      </p:pic>
    </p:spTree>
    <p:extLst>
      <p:ext uri="{BB962C8B-B14F-4D97-AF65-F5344CB8AC3E}">
        <p14:creationId xmlns:p14="http://schemas.microsoft.com/office/powerpoint/2010/main" val="306014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31DC-649B-4096-94BD-1F5A914B5A14}"/>
              </a:ext>
            </a:extLst>
          </p:cNvPr>
          <p:cNvSpPr>
            <a:spLocks noGrp="1"/>
          </p:cNvSpPr>
          <p:nvPr>
            <p:ph type="title"/>
          </p:nvPr>
        </p:nvSpPr>
        <p:spPr/>
        <p:txBody>
          <a:bodyPr>
            <a:noAutofit/>
          </a:bodyPr>
          <a:lstStyle/>
          <a:p>
            <a:r>
              <a:rPr lang="en-US" sz="3200" dirty="0"/>
              <a:t>Mean Performance of Quality Standards Across 17 Testing Points -Country Y</a:t>
            </a:r>
          </a:p>
        </p:txBody>
      </p:sp>
      <p:sp>
        <p:nvSpPr>
          <p:cNvPr id="3" name="Slide Number Placeholder 2">
            <a:extLst>
              <a:ext uri="{FF2B5EF4-FFF2-40B4-BE49-F238E27FC236}">
                <a16:creationId xmlns:a16="http://schemas.microsoft.com/office/drawing/2014/main" id="{44932468-26B9-4117-B4F7-45E66041BDAF}"/>
              </a:ext>
            </a:extLst>
          </p:cNvPr>
          <p:cNvSpPr>
            <a:spLocks noGrp="1"/>
          </p:cNvSpPr>
          <p:nvPr>
            <p:ph type="sldNum" sz="quarter" idx="12"/>
          </p:nvPr>
        </p:nvSpPr>
        <p:spPr/>
        <p:txBody>
          <a:bodyPr/>
          <a:lstStyle/>
          <a:p>
            <a:fld id="{6039E477-088D-487D-A482-1547B74FD154}" type="slidenum">
              <a:rPr lang="en-US" smtClean="0"/>
              <a:t>15</a:t>
            </a:fld>
            <a:endParaRPr lang="en-US"/>
          </a:p>
        </p:txBody>
      </p:sp>
      <p:sp>
        <p:nvSpPr>
          <p:cNvPr id="4" name="Text Placeholder 3">
            <a:extLst>
              <a:ext uri="{FF2B5EF4-FFF2-40B4-BE49-F238E27FC236}">
                <a16:creationId xmlns:a16="http://schemas.microsoft.com/office/drawing/2014/main" id="{57AAD2D8-F808-40D1-9449-4D133D480A14}"/>
              </a:ext>
            </a:extLst>
          </p:cNvPr>
          <p:cNvSpPr>
            <a:spLocks noGrp="1"/>
          </p:cNvSpPr>
          <p:nvPr>
            <p:ph type="body" sz="quarter" idx="13"/>
          </p:nvPr>
        </p:nvSpPr>
        <p:spPr/>
        <p:txBody>
          <a:bodyPr/>
          <a:lstStyle/>
          <a:p>
            <a:endParaRPr lang="en-US"/>
          </a:p>
        </p:txBody>
      </p:sp>
      <p:pic>
        <p:nvPicPr>
          <p:cNvPr id="8" name="Content Placeholder 7">
            <a:extLst>
              <a:ext uri="{FF2B5EF4-FFF2-40B4-BE49-F238E27FC236}">
                <a16:creationId xmlns:a16="http://schemas.microsoft.com/office/drawing/2014/main" id="{FDD4F0A2-2B8F-4588-AFDF-BF42E671F4FA}"/>
              </a:ext>
            </a:extLst>
          </p:cNvPr>
          <p:cNvPicPr>
            <a:picLocks noGrp="1" noChangeAspect="1"/>
          </p:cNvPicPr>
          <p:nvPr>
            <p:ph idx="1"/>
          </p:nvPr>
        </p:nvPicPr>
        <p:blipFill>
          <a:blip r:embed="rId3"/>
          <a:stretch>
            <a:fillRect/>
          </a:stretch>
        </p:blipFill>
        <p:spPr>
          <a:xfrm>
            <a:off x="931512" y="1080836"/>
            <a:ext cx="10328975" cy="5386387"/>
          </a:xfrm>
          <a:prstGeom prst="rect">
            <a:avLst/>
          </a:prstGeom>
        </p:spPr>
      </p:pic>
    </p:spTree>
    <p:extLst>
      <p:ext uri="{BB962C8B-B14F-4D97-AF65-F5344CB8AC3E}">
        <p14:creationId xmlns:p14="http://schemas.microsoft.com/office/powerpoint/2010/main" val="316056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C38E-B729-4FCB-A8EC-E35C7D34FFE8}"/>
              </a:ext>
            </a:extLst>
          </p:cNvPr>
          <p:cNvSpPr>
            <a:spLocks noGrp="1"/>
          </p:cNvSpPr>
          <p:nvPr>
            <p:ph type="title"/>
          </p:nvPr>
        </p:nvSpPr>
        <p:spPr/>
        <p:txBody>
          <a:bodyPr/>
          <a:lstStyle/>
          <a:p>
            <a:r>
              <a:rPr lang="en-US" dirty="0"/>
              <a:t>SPI-RRT Scores for 17 Testing Points – Country Y</a:t>
            </a:r>
          </a:p>
        </p:txBody>
      </p:sp>
      <p:sp>
        <p:nvSpPr>
          <p:cNvPr id="3" name="Slide Number Placeholder 2">
            <a:extLst>
              <a:ext uri="{FF2B5EF4-FFF2-40B4-BE49-F238E27FC236}">
                <a16:creationId xmlns:a16="http://schemas.microsoft.com/office/drawing/2014/main" id="{DDAC6B98-0785-47B3-B797-ABAF8932A18A}"/>
              </a:ext>
            </a:extLst>
          </p:cNvPr>
          <p:cNvSpPr>
            <a:spLocks noGrp="1"/>
          </p:cNvSpPr>
          <p:nvPr>
            <p:ph type="sldNum" sz="quarter" idx="12"/>
          </p:nvPr>
        </p:nvSpPr>
        <p:spPr/>
        <p:txBody>
          <a:bodyPr/>
          <a:lstStyle/>
          <a:p>
            <a:fld id="{6039E477-088D-487D-A482-1547B74FD154}" type="slidenum">
              <a:rPr lang="en-US" smtClean="0"/>
              <a:t>16</a:t>
            </a:fld>
            <a:endParaRPr lang="en-US"/>
          </a:p>
        </p:txBody>
      </p:sp>
      <p:sp>
        <p:nvSpPr>
          <p:cNvPr id="4" name="Text Placeholder 3">
            <a:extLst>
              <a:ext uri="{FF2B5EF4-FFF2-40B4-BE49-F238E27FC236}">
                <a16:creationId xmlns:a16="http://schemas.microsoft.com/office/drawing/2014/main" id="{1A109AA1-E733-4963-BAEA-21AAF0D3B3D9}"/>
              </a:ext>
            </a:extLst>
          </p:cNvPr>
          <p:cNvSpPr>
            <a:spLocks noGrp="1"/>
          </p:cNvSpPr>
          <p:nvPr>
            <p:ph type="body" sz="quarter" idx="13"/>
          </p:nvPr>
        </p:nvSpPr>
        <p:spPr/>
        <p:txBody>
          <a:bodyPr/>
          <a:lstStyle/>
          <a:p>
            <a:endParaRPr lang="en-US"/>
          </a:p>
        </p:txBody>
      </p:sp>
      <p:pic>
        <p:nvPicPr>
          <p:cNvPr id="8" name="Content Placeholder 7">
            <a:extLst>
              <a:ext uri="{FF2B5EF4-FFF2-40B4-BE49-F238E27FC236}">
                <a16:creationId xmlns:a16="http://schemas.microsoft.com/office/drawing/2014/main" id="{CE69621B-7E8B-4904-B5A3-8B34E5A34222}"/>
              </a:ext>
            </a:extLst>
          </p:cNvPr>
          <p:cNvPicPr>
            <a:picLocks noGrp="1" noChangeAspect="1"/>
          </p:cNvPicPr>
          <p:nvPr>
            <p:ph idx="1"/>
          </p:nvPr>
        </p:nvPicPr>
        <p:blipFill>
          <a:blip r:embed="rId3"/>
          <a:stretch>
            <a:fillRect/>
          </a:stretch>
        </p:blipFill>
        <p:spPr>
          <a:xfrm>
            <a:off x="1244604" y="1090487"/>
            <a:ext cx="9702791" cy="5386387"/>
          </a:xfrm>
          <a:prstGeom prst="rect">
            <a:avLst/>
          </a:prstGeom>
        </p:spPr>
      </p:pic>
    </p:spTree>
    <p:extLst>
      <p:ext uri="{BB962C8B-B14F-4D97-AF65-F5344CB8AC3E}">
        <p14:creationId xmlns:p14="http://schemas.microsoft.com/office/powerpoint/2010/main" val="176082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C38E-B729-4FCB-A8EC-E35C7D34FFE8}"/>
              </a:ext>
            </a:extLst>
          </p:cNvPr>
          <p:cNvSpPr>
            <a:spLocks noGrp="1"/>
          </p:cNvSpPr>
          <p:nvPr>
            <p:ph type="title"/>
          </p:nvPr>
        </p:nvSpPr>
        <p:spPr/>
        <p:txBody>
          <a:bodyPr>
            <a:noAutofit/>
          </a:bodyPr>
          <a:lstStyle/>
          <a:p>
            <a:r>
              <a:rPr lang="en-US" sz="3600" dirty="0"/>
              <a:t>Overall Testing Point Performance by Levels (N=17) – Country Y</a:t>
            </a:r>
          </a:p>
        </p:txBody>
      </p:sp>
      <p:sp>
        <p:nvSpPr>
          <p:cNvPr id="3" name="Slide Number Placeholder 2">
            <a:extLst>
              <a:ext uri="{FF2B5EF4-FFF2-40B4-BE49-F238E27FC236}">
                <a16:creationId xmlns:a16="http://schemas.microsoft.com/office/drawing/2014/main" id="{DDAC6B98-0785-47B3-B797-ABAF8932A18A}"/>
              </a:ext>
            </a:extLst>
          </p:cNvPr>
          <p:cNvSpPr>
            <a:spLocks noGrp="1"/>
          </p:cNvSpPr>
          <p:nvPr>
            <p:ph type="sldNum" sz="quarter" idx="12"/>
          </p:nvPr>
        </p:nvSpPr>
        <p:spPr/>
        <p:txBody>
          <a:bodyPr/>
          <a:lstStyle/>
          <a:p>
            <a:fld id="{6039E477-088D-487D-A482-1547B74FD154}" type="slidenum">
              <a:rPr lang="en-US" smtClean="0"/>
              <a:t>17</a:t>
            </a:fld>
            <a:endParaRPr lang="en-US"/>
          </a:p>
        </p:txBody>
      </p:sp>
      <p:sp>
        <p:nvSpPr>
          <p:cNvPr id="4" name="Text Placeholder 3">
            <a:extLst>
              <a:ext uri="{FF2B5EF4-FFF2-40B4-BE49-F238E27FC236}">
                <a16:creationId xmlns:a16="http://schemas.microsoft.com/office/drawing/2014/main" id="{1A109AA1-E733-4963-BAEA-21AAF0D3B3D9}"/>
              </a:ext>
            </a:extLst>
          </p:cNvPr>
          <p:cNvSpPr>
            <a:spLocks noGrp="1"/>
          </p:cNvSpPr>
          <p:nvPr>
            <p:ph type="body" sz="quarter" idx="13"/>
          </p:nvPr>
        </p:nvSpPr>
        <p:spPr/>
        <p:txBody>
          <a:bodyPr/>
          <a:lstStyle/>
          <a:p>
            <a:endParaRPr lang="en-US"/>
          </a:p>
        </p:txBody>
      </p:sp>
      <p:pic>
        <p:nvPicPr>
          <p:cNvPr id="7" name="Content Placeholder 6">
            <a:extLst>
              <a:ext uri="{FF2B5EF4-FFF2-40B4-BE49-F238E27FC236}">
                <a16:creationId xmlns:a16="http://schemas.microsoft.com/office/drawing/2014/main" id="{9E48BEF3-4CD0-4AAF-B3D5-ECB0CFC682D5}"/>
              </a:ext>
            </a:extLst>
          </p:cNvPr>
          <p:cNvPicPr>
            <a:picLocks noGrp="1" noChangeAspect="1"/>
          </p:cNvPicPr>
          <p:nvPr>
            <p:ph idx="1"/>
          </p:nvPr>
        </p:nvPicPr>
        <p:blipFill>
          <a:blip r:embed="rId3"/>
          <a:stretch>
            <a:fillRect/>
          </a:stretch>
        </p:blipFill>
        <p:spPr>
          <a:xfrm>
            <a:off x="2390582" y="1090487"/>
            <a:ext cx="7410835" cy="5386387"/>
          </a:xfrm>
          <a:prstGeom prst="rect">
            <a:avLst/>
          </a:prstGeom>
        </p:spPr>
      </p:pic>
    </p:spTree>
    <p:extLst>
      <p:ext uri="{BB962C8B-B14F-4D97-AF65-F5344CB8AC3E}">
        <p14:creationId xmlns:p14="http://schemas.microsoft.com/office/powerpoint/2010/main" val="262877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259-46CA-4575-8840-3B12DD512E7F}"/>
              </a:ext>
            </a:extLst>
          </p:cNvPr>
          <p:cNvSpPr>
            <a:spLocks noGrp="1"/>
          </p:cNvSpPr>
          <p:nvPr>
            <p:ph type="title"/>
          </p:nvPr>
        </p:nvSpPr>
        <p:spPr/>
        <p:txBody>
          <a:bodyPr/>
          <a:lstStyle/>
          <a:p>
            <a:r>
              <a:rPr lang="en-US" dirty="0"/>
              <a:t>Content Overview</a:t>
            </a:r>
          </a:p>
        </p:txBody>
      </p:sp>
      <p:sp>
        <p:nvSpPr>
          <p:cNvPr id="3" name="Slide Number Placeholder 2">
            <a:extLst>
              <a:ext uri="{FF2B5EF4-FFF2-40B4-BE49-F238E27FC236}">
                <a16:creationId xmlns:a16="http://schemas.microsoft.com/office/drawing/2014/main" id="{3402C346-E06C-49AE-B0CC-58996D083563}"/>
              </a:ext>
            </a:extLst>
          </p:cNvPr>
          <p:cNvSpPr>
            <a:spLocks noGrp="1"/>
          </p:cNvSpPr>
          <p:nvPr>
            <p:ph type="sldNum" sz="quarter" idx="12"/>
          </p:nvPr>
        </p:nvSpPr>
        <p:spPr/>
        <p:txBody>
          <a:bodyPr/>
          <a:lstStyle/>
          <a:p>
            <a:fld id="{6039E477-088D-487D-A482-1547B74FD154}" type="slidenum">
              <a:rPr lang="en-US" smtClean="0"/>
              <a:t>2</a:t>
            </a:fld>
            <a:endParaRPr lang="en-US"/>
          </a:p>
        </p:txBody>
      </p:sp>
      <p:sp>
        <p:nvSpPr>
          <p:cNvPr id="4" name="Text Placeholder 3">
            <a:extLst>
              <a:ext uri="{FF2B5EF4-FFF2-40B4-BE49-F238E27FC236}">
                <a16:creationId xmlns:a16="http://schemas.microsoft.com/office/drawing/2014/main" id="{B2E0110D-3DC6-4F81-A0A3-AEE5DB257244}"/>
              </a:ext>
            </a:extLst>
          </p:cNvPr>
          <p:cNvSpPr>
            <a:spLocks noGrp="1"/>
          </p:cNvSpPr>
          <p:nvPr>
            <p:ph type="body" sz="quarter" idx="13"/>
          </p:nvPr>
        </p:nvSpPr>
        <p:spPr/>
        <p:txBody>
          <a:bodyPr/>
          <a:lstStyle/>
          <a:p>
            <a:endParaRPr lang="en-US"/>
          </a:p>
        </p:txBody>
      </p:sp>
      <p:sp>
        <p:nvSpPr>
          <p:cNvPr id="5" name="Content Placeholder 4">
            <a:extLst>
              <a:ext uri="{FF2B5EF4-FFF2-40B4-BE49-F238E27FC236}">
                <a16:creationId xmlns:a16="http://schemas.microsoft.com/office/drawing/2014/main" id="{AEA14E3A-1B5F-43D0-A1A4-E2491C7C1CCC}"/>
              </a:ext>
            </a:extLst>
          </p:cNvPr>
          <p:cNvSpPr>
            <a:spLocks noGrp="1"/>
          </p:cNvSpPr>
          <p:nvPr>
            <p:ph idx="1"/>
          </p:nvPr>
        </p:nvSpPr>
        <p:spPr>
          <a:xfrm>
            <a:off x="255494" y="1306286"/>
            <a:ext cx="11676888" cy="4374042"/>
          </a:xfrm>
        </p:spPr>
        <p:txBody>
          <a:bodyPr/>
          <a:lstStyle/>
          <a:p>
            <a:r>
              <a:rPr lang="en-US" dirty="0"/>
              <a:t>Data Management</a:t>
            </a:r>
          </a:p>
          <a:p>
            <a:r>
              <a:rPr lang="en-US" dirty="0"/>
              <a:t>Country Case studies</a:t>
            </a:r>
          </a:p>
        </p:txBody>
      </p:sp>
    </p:spTree>
    <p:extLst>
      <p:ext uri="{BB962C8B-B14F-4D97-AF65-F5344CB8AC3E}">
        <p14:creationId xmlns:p14="http://schemas.microsoft.com/office/powerpoint/2010/main" val="74607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13C7-A35B-4B58-8A9A-918D181D8BC5}"/>
              </a:ext>
            </a:extLst>
          </p:cNvPr>
          <p:cNvSpPr>
            <a:spLocks noGrp="1"/>
          </p:cNvSpPr>
          <p:nvPr>
            <p:ph type="title"/>
          </p:nvPr>
        </p:nvSpPr>
        <p:spPr/>
        <p:txBody>
          <a:bodyPr/>
          <a:lstStyle/>
          <a:p>
            <a:r>
              <a:rPr lang="en-US" dirty="0"/>
              <a:t>Data Use: Key Steps</a:t>
            </a:r>
          </a:p>
        </p:txBody>
      </p:sp>
      <p:sp>
        <p:nvSpPr>
          <p:cNvPr id="3" name="Slide Number Placeholder 2">
            <a:extLst>
              <a:ext uri="{FF2B5EF4-FFF2-40B4-BE49-F238E27FC236}">
                <a16:creationId xmlns:a16="http://schemas.microsoft.com/office/drawing/2014/main" id="{09ECEC35-9C49-4A31-A309-34D8D60A84F2}"/>
              </a:ext>
            </a:extLst>
          </p:cNvPr>
          <p:cNvSpPr>
            <a:spLocks noGrp="1"/>
          </p:cNvSpPr>
          <p:nvPr>
            <p:ph type="sldNum" sz="quarter" idx="12"/>
          </p:nvPr>
        </p:nvSpPr>
        <p:spPr/>
        <p:txBody>
          <a:bodyPr/>
          <a:lstStyle/>
          <a:p>
            <a:fld id="{6039E477-088D-487D-A482-1547B74FD154}" type="slidenum">
              <a:rPr lang="en-US" smtClean="0"/>
              <a:t>3</a:t>
            </a:fld>
            <a:endParaRPr lang="en-US"/>
          </a:p>
        </p:txBody>
      </p:sp>
      <p:sp>
        <p:nvSpPr>
          <p:cNvPr id="4" name="Text Placeholder 3">
            <a:extLst>
              <a:ext uri="{FF2B5EF4-FFF2-40B4-BE49-F238E27FC236}">
                <a16:creationId xmlns:a16="http://schemas.microsoft.com/office/drawing/2014/main" id="{CBB8AFA1-FCFB-4736-BFED-0598039C25C9}"/>
              </a:ext>
            </a:extLst>
          </p:cNvPr>
          <p:cNvSpPr>
            <a:spLocks noGrp="1"/>
          </p:cNvSpPr>
          <p:nvPr>
            <p:ph type="body" sz="quarter" idx="13"/>
          </p:nvPr>
        </p:nvSpPr>
        <p:spPr/>
        <p:txBody>
          <a:bodyPr/>
          <a:lstStyle/>
          <a:p>
            <a:endParaRPr lang="en-US"/>
          </a:p>
        </p:txBody>
      </p:sp>
      <p:graphicFrame>
        <p:nvGraphicFramePr>
          <p:cNvPr id="6" name="Content Placeholder 5">
            <a:extLst>
              <a:ext uri="{FF2B5EF4-FFF2-40B4-BE49-F238E27FC236}">
                <a16:creationId xmlns:a16="http://schemas.microsoft.com/office/drawing/2014/main" id="{8E83C390-2383-41A0-9277-1D36EA91D27F}"/>
              </a:ext>
            </a:extLst>
          </p:cNvPr>
          <p:cNvGraphicFramePr>
            <a:graphicFrameLocks noGrp="1"/>
          </p:cNvGraphicFramePr>
          <p:nvPr>
            <p:ph idx="1"/>
            <p:extLst>
              <p:ext uri="{D42A27DB-BD31-4B8C-83A1-F6EECF244321}">
                <p14:modId xmlns:p14="http://schemas.microsoft.com/office/powerpoint/2010/main" val="345524805"/>
              </p:ext>
            </p:extLst>
          </p:nvPr>
        </p:nvGraphicFramePr>
        <p:xfrm>
          <a:off x="257175" y="1436914"/>
          <a:ext cx="11677650" cy="482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09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9109-A158-4667-A86B-2CBD90BC8B8B}"/>
              </a:ext>
            </a:extLst>
          </p:cNvPr>
          <p:cNvSpPr>
            <a:spLocks noGrp="1"/>
          </p:cNvSpPr>
          <p:nvPr>
            <p:ph type="title"/>
          </p:nvPr>
        </p:nvSpPr>
        <p:spPr/>
        <p:txBody>
          <a:bodyPr/>
          <a:lstStyle/>
          <a:p>
            <a:r>
              <a:rPr lang="en-US" dirty="0"/>
              <a:t>Data completion = critical component of quality</a:t>
            </a:r>
          </a:p>
        </p:txBody>
      </p:sp>
      <p:sp>
        <p:nvSpPr>
          <p:cNvPr id="4" name="Slide Number Placeholder 3">
            <a:extLst>
              <a:ext uri="{FF2B5EF4-FFF2-40B4-BE49-F238E27FC236}">
                <a16:creationId xmlns:a16="http://schemas.microsoft.com/office/drawing/2014/main" id="{B28FA973-B2B1-412E-A9B3-2044F3B1A9F4}"/>
              </a:ext>
            </a:extLst>
          </p:cNvPr>
          <p:cNvSpPr>
            <a:spLocks noGrp="1"/>
          </p:cNvSpPr>
          <p:nvPr>
            <p:ph type="sldNum" sz="quarter" idx="12"/>
          </p:nvPr>
        </p:nvSpPr>
        <p:spPr/>
        <p:txBody>
          <a:bodyPr/>
          <a:lstStyle/>
          <a:p>
            <a:fld id="{6039E477-088D-487D-A482-1547B74FD154}" type="slidenum">
              <a:rPr lang="en-US" smtClean="0"/>
              <a:t>4</a:t>
            </a:fld>
            <a:endParaRPr lang="en-US"/>
          </a:p>
        </p:txBody>
      </p:sp>
      <p:sp>
        <p:nvSpPr>
          <p:cNvPr id="10" name="Text Placeholder 9">
            <a:extLst>
              <a:ext uri="{FF2B5EF4-FFF2-40B4-BE49-F238E27FC236}">
                <a16:creationId xmlns:a16="http://schemas.microsoft.com/office/drawing/2014/main" id="{4BE05C70-B946-4135-8930-E4FFEA27EA39}"/>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DEB10069-4EDC-4A5E-AFBC-63522C67C485}"/>
              </a:ext>
            </a:extLst>
          </p:cNvPr>
          <p:cNvSpPr>
            <a:spLocks noGrp="1"/>
          </p:cNvSpPr>
          <p:nvPr>
            <p:ph idx="1"/>
          </p:nvPr>
        </p:nvSpPr>
        <p:spPr>
          <a:xfrm>
            <a:off x="257556" y="1210490"/>
            <a:ext cx="11676888" cy="5053311"/>
          </a:xfrm>
        </p:spPr>
        <p:txBody>
          <a:bodyPr>
            <a:normAutofit/>
          </a:bodyPr>
          <a:lstStyle/>
          <a:p>
            <a:r>
              <a:rPr lang="en-US" dirty="0"/>
              <a:t>Having complete data set important for analysis and impact</a:t>
            </a:r>
          </a:p>
          <a:p>
            <a:pPr lvl="1"/>
            <a:r>
              <a:rPr lang="en-US" dirty="0"/>
              <a:t>Scores for each question in each section (1-8) of the checklist (No N/A)</a:t>
            </a:r>
          </a:p>
          <a:p>
            <a:pPr lvl="1"/>
            <a:r>
              <a:rPr lang="en-US" dirty="0"/>
              <a:t>Comments for areas where deficiencies were identified (“Partial” or “No”)</a:t>
            </a:r>
          </a:p>
          <a:p>
            <a:r>
              <a:rPr lang="en-US" dirty="0"/>
              <a:t>Incomplete data can lead to bias</a:t>
            </a:r>
          </a:p>
          <a:p>
            <a:r>
              <a:rPr lang="en-US" dirty="0"/>
              <a:t>Are there any gaps? Why?</a:t>
            </a:r>
          </a:p>
          <a:p>
            <a:r>
              <a:rPr lang="en-US" dirty="0"/>
              <a:t>Need additional training of auditors? </a:t>
            </a:r>
          </a:p>
          <a:p>
            <a:pPr lvl="1"/>
            <a:r>
              <a:rPr lang="en-US" dirty="0"/>
              <a:t>Review of the national guidelines, study protocol and SPI-RRT user guide</a:t>
            </a:r>
          </a:p>
          <a:p>
            <a:r>
              <a:rPr lang="en-US" dirty="0"/>
              <a:t>Making process more efficient and complete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6131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a:xfrm>
            <a:off x="223344" y="2411076"/>
            <a:ext cx="11745311" cy="1539488"/>
          </a:xfrm>
        </p:spPr>
        <p:txBody>
          <a:bodyPr>
            <a:normAutofit/>
          </a:bodyPr>
          <a:lstStyle/>
          <a:p>
            <a:pPr algn="ctr"/>
            <a:r>
              <a:rPr lang="en-US" sz="6600" b="0" dirty="0">
                <a:latin typeface="Garamond" panose="02020404030301010803" pitchFamily="18" charset="0"/>
              </a:rPr>
              <a:t>Data Management</a:t>
            </a:r>
          </a:p>
        </p:txBody>
      </p:sp>
    </p:spTree>
    <p:extLst>
      <p:ext uri="{BB962C8B-B14F-4D97-AF65-F5344CB8AC3E}">
        <p14:creationId xmlns:p14="http://schemas.microsoft.com/office/powerpoint/2010/main" val="404246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F14E-A186-4AD1-98F5-00FC8039F0DA}"/>
              </a:ext>
            </a:extLst>
          </p:cNvPr>
          <p:cNvSpPr>
            <a:spLocks noGrp="1"/>
          </p:cNvSpPr>
          <p:nvPr>
            <p:ph type="title"/>
          </p:nvPr>
        </p:nvSpPr>
        <p:spPr/>
        <p:txBody>
          <a:bodyPr/>
          <a:lstStyle/>
          <a:p>
            <a:r>
              <a:rPr lang="en-US" dirty="0"/>
              <a:t>Excel Template for Paper-based Forms</a:t>
            </a:r>
          </a:p>
        </p:txBody>
      </p:sp>
      <p:sp>
        <p:nvSpPr>
          <p:cNvPr id="3" name="Slide Number Placeholder 2">
            <a:extLst>
              <a:ext uri="{FF2B5EF4-FFF2-40B4-BE49-F238E27FC236}">
                <a16:creationId xmlns:a16="http://schemas.microsoft.com/office/drawing/2014/main" id="{0F7F81C1-265F-4DBB-B41C-1D73F6811CA9}"/>
              </a:ext>
            </a:extLst>
          </p:cNvPr>
          <p:cNvSpPr>
            <a:spLocks noGrp="1"/>
          </p:cNvSpPr>
          <p:nvPr>
            <p:ph type="sldNum" sz="quarter" idx="12"/>
          </p:nvPr>
        </p:nvSpPr>
        <p:spPr/>
        <p:txBody>
          <a:bodyPr/>
          <a:lstStyle/>
          <a:p>
            <a:fld id="{6039E477-088D-487D-A482-1547B74FD154}" type="slidenum">
              <a:rPr lang="en-US" smtClean="0"/>
              <a:t>6</a:t>
            </a:fld>
            <a:endParaRPr lang="en-US"/>
          </a:p>
        </p:txBody>
      </p:sp>
      <p:sp>
        <p:nvSpPr>
          <p:cNvPr id="4" name="Text Placeholder 3">
            <a:extLst>
              <a:ext uri="{FF2B5EF4-FFF2-40B4-BE49-F238E27FC236}">
                <a16:creationId xmlns:a16="http://schemas.microsoft.com/office/drawing/2014/main" id="{FB50BFAB-929E-43A9-BDFF-678A8E12327E}"/>
              </a:ext>
            </a:extLst>
          </p:cNvPr>
          <p:cNvSpPr>
            <a:spLocks noGrp="1"/>
          </p:cNvSpPr>
          <p:nvPr>
            <p:ph type="body" sz="quarter" idx="13"/>
          </p:nvPr>
        </p:nvSpPr>
        <p:spPr/>
        <p:txBody>
          <a:bodyPr/>
          <a:lstStyle/>
          <a:p>
            <a:endParaRPr lang="en-US"/>
          </a:p>
        </p:txBody>
      </p:sp>
      <p:graphicFrame>
        <p:nvGraphicFramePr>
          <p:cNvPr id="6" name="Content Placeholder 5">
            <a:extLst>
              <a:ext uri="{FF2B5EF4-FFF2-40B4-BE49-F238E27FC236}">
                <a16:creationId xmlns:a16="http://schemas.microsoft.com/office/drawing/2014/main" id="{07092982-7790-4475-89D3-0FA80EAC160D}"/>
              </a:ext>
            </a:extLst>
          </p:cNvPr>
          <p:cNvGraphicFramePr>
            <a:graphicFrameLocks noGrp="1"/>
          </p:cNvGraphicFramePr>
          <p:nvPr>
            <p:ph idx="1"/>
            <p:extLst>
              <p:ext uri="{D42A27DB-BD31-4B8C-83A1-F6EECF244321}">
                <p14:modId xmlns:p14="http://schemas.microsoft.com/office/powerpoint/2010/main" val="2228009400"/>
              </p:ext>
            </p:extLst>
          </p:nvPr>
        </p:nvGraphicFramePr>
        <p:xfrm>
          <a:off x="1931542" y="776858"/>
          <a:ext cx="8712488" cy="6055495"/>
        </p:xfrm>
        <a:graphic>
          <a:graphicData uri="http://schemas.openxmlformats.org/drawingml/2006/table">
            <a:tbl>
              <a:tblPr/>
              <a:tblGrid>
                <a:gridCol w="458552">
                  <a:extLst>
                    <a:ext uri="{9D8B030D-6E8A-4147-A177-3AD203B41FA5}">
                      <a16:colId xmlns:a16="http://schemas.microsoft.com/office/drawing/2014/main" val="768071688"/>
                    </a:ext>
                  </a:extLst>
                </a:gridCol>
                <a:gridCol w="458552">
                  <a:extLst>
                    <a:ext uri="{9D8B030D-6E8A-4147-A177-3AD203B41FA5}">
                      <a16:colId xmlns:a16="http://schemas.microsoft.com/office/drawing/2014/main" val="3654655525"/>
                    </a:ext>
                  </a:extLst>
                </a:gridCol>
                <a:gridCol w="458552">
                  <a:extLst>
                    <a:ext uri="{9D8B030D-6E8A-4147-A177-3AD203B41FA5}">
                      <a16:colId xmlns:a16="http://schemas.microsoft.com/office/drawing/2014/main" val="2907792040"/>
                    </a:ext>
                  </a:extLst>
                </a:gridCol>
                <a:gridCol w="458552">
                  <a:extLst>
                    <a:ext uri="{9D8B030D-6E8A-4147-A177-3AD203B41FA5}">
                      <a16:colId xmlns:a16="http://schemas.microsoft.com/office/drawing/2014/main" val="3114702423"/>
                    </a:ext>
                  </a:extLst>
                </a:gridCol>
                <a:gridCol w="458552">
                  <a:extLst>
                    <a:ext uri="{9D8B030D-6E8A-4147-A177-3AD203B41FA5}">
                      <a16:colId xmlns:a16="http://schemas.microsoft.com/office/drawing/2014/main" val="808466276"/>
                    </a:ext>
                  </a:extLst>
                </a:gridCol>
                <a:gridCol w="458552">
                  <a:extLst>
                    <a:ext uri="{9D8B030D-6E8A-4147-A177-3AD203B41FA5}">
                      <a16:colId xmlns:a16="http://schemas.microsoft.com/office/drawing/2014/main" val="2758120868"/>
                    </a:ext>
                  </a:extLst>
                </a:gridCol>
                <a:gridCol w="458552">
                  <a:extLst>
                    <a:ext uri="{9D8B030D-6E8A-4147-A177-3AD203B41FA5}">
                      <a16:colId xmlns:a16="http://schemas.microsoft.com/office/drawing/2014/main" val="3308125023"/>
                    </a:ext>
                  </a:extLst>
                </a:gridCol>
                <a:gridCol w="458552">
                  <a:extLst>
                    <a:ext uri="{9D8B030D-6E8A-4147-A177-3AD203B41FA5}">
                      <a16:colId xmlns:a16="http://schemas.microsoft.com/office/drawing/2014/main" val="3287372319"/>
                    </a:ext>
                  </a:extLst>
                </a:gridCol>
                <a:gridCol w="458552">
                  <a:extLst>
                    <a:ext uri="{9D8B030D-6E8A-4147-A177-3AD203B41FA5}">
                      <a16:colId xmlns:a16="http://schemas.microsoft.com/office/drawing/2014/main" val="603525340"/>
                    </a:ext>
                  </a:extLst>
                </a:gridCol>
                <a:gridCol w="458552">
                  <a:extLst>
                    <a:ext uri="{9D8B030D-6E8A-4147-A177-3AD203B41FA5}">
                      <a16:colId xmlns:a16="http://schemas.microsoft.com/office/drawing/2014/main" val="4229508954"/>
                    </a:ext>
                  </a:extLst>
                </a:gridCol>
                <a:gridCol w="458552">
                  <a:extLst>
                    <a:ext uri="{9D8B030D-6E8A-4147-A177-3AD203B41FA5}">
                      <a16:colId xmlns:a16="http://schemas.microsoft.com/office/drawing/2014/main" val="1321113277"/>
                    </a:ext>
                  </a:extLst>
                </a:gridCol>
                <a:gridCol w="458552">
                  <a:extLst>
                    <a:ext uri="{9D8B030D-6E8A-4147-A177-3AD203B41FA5}">
                      <a16:colId xmlns:a16="http://schemas.microsoft.com/office/drawing/2014/main" val="2867202440"/>
                    </a:ext>
                  </a:extLst>
                </a:gridCol>
                <a:gridCol w="458552">
                  <a:extLst>
                    <a:ext uri="{9D8B030D-6E8A-4147-A177-3AD203B41FA5}">
                      <a16:colId xmlns:a16="http://schemas.microsoft.com/office/drawing/2014/main" val="1008315396"/>
                    </a:ext>
                  </a:extLst>
                </a:gridCol>
                <a:gridCol w="458552">
                  <a:extLst>
                    <a:ext uri="{9D8B030D-6E8A-4147-A177-3AD203B41FA5}">
                      <a16:colId xmlns:a16="http://schemas.microsoft.com/office/drawing/2014/main" val="1509862884"/>
                    </a:ext>
                  </a:extLst>
                </a:gridCol>
                <a:gridCol w="458552">
                  <a:extLst>
                    <a:ext uri="{9D8B030D-6E8A-4147-A177-3AD203B41FA5}">
                      <a16:colId xmlns:a16="http://schemas.microsoft.com/office/drawing/2014/main" val="74148043"/>
                    </a:ext>
                  </a:extLst>
                </a:gridCol>
                <a:gridCol w="458552">
                  <a:extLst>
                    <a:ext uri="{9D8B030D-6E8A-4147-A177-3AD203B41FA5}">
                      <a16:colId xmlns:a16="http://schemas.microsoft.com/office/drawing/2014/main" val="1777202142"/>
                    </a:ext>
                  </a:extLst>
                </a:gridCol>
                <a:gridCol w="458552">
                  <a:extLst>
                    <a:ext uri="{9D8B030D-6E8A-4147-A177-3AD203B41FA5}">
                      <a16:colId xmlns:a16="http://schemas.microsoft.com/office/drawing/2014/main" val="18801740"/>
                    </a:ext>
                  </a:extLst>
                </a:gridCol>
                <a:gridCol w="458552">
                  <a:extLst>
                    <a:ext uri="{9D8B030D-6E8A-4147-A177-3AD203B41FA5}">
                      <a16:colId xmlns:a16="http://schemas.microsoft.com/office/drawing/2014/main" val="2582391735"/>
                    </a:ext>
                  </a:extLst>
                </a:gridCol>
                <a:gridCol w="458552">
                  <a:extLst>
                    <a:ext uri="{9D8B030D-6E8A-4147-A177-3AD203B41FA5}">
                      <a16:colId xmlns:a16="http://schemas.microsoft.com/office/drawing/2014/main" val="227761515"/>
                    </a:ext>
                  </a:extLst>
                </a:gridCol>
              </a:tblGrid>
              <a:tr h="115438">
                <a:tc gridSpan="3">
                  <a:txBody>
                    <a:bodyPr/>
                    <a:lstStyle/>
                    <a:p>
                      <a:pPr algn="l" fontAlgn="b"/>
                      <a:r>
                        <a:rPr lang="en-US" sz="700" b="1" i="0" u="sng" strike="noStrike">
                          <a:solidFill>
                            <a:srgbClr val="FF0000"/>
                          </a:solidFill>
                          <a:effectLst/>
                          <a:latin typeface="Calibri" panose="020F0502020204030204" pitchFamily="34" charset="0"/>
                        </a:rPr>
                        <a:t>1.  All Site Audits tab</a:t>
                      </a:r>
                    </a:p>
                  </a:txBody>
                  <a:tcPr marL="6322" marR="6322" marT="6322"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a:noFill/>
                    </a:lnB>
                  </a:tcPr>
                </a:tc>
                <a:extLst>
                  <a:ext uri="{0D108BD9-81ED-4DB2-BD59-A6C34878D82A}">
                    <a16:rowId xmlns:a16="http://schemas.microsoft.com/office/drawing/2014/main" val="3243291995"/>
                  </a:ext>
                </a:extLst>
              </a:tr>
              <a:tr h="149929">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168039"/>
                  </a:ext>
                </a:extLst>
              </a:tr>
              <a:tr h="149929">
                <a:tc gridSpan="19">
                  <a:txBody>
                    <a:bodyPr/>
                    <a:lstStyle/>
                    <a:p>
                      <a:pPr algn="ctr" fontAlgn="b"/>
                      <a:r>
                        <a:rPr lang="en-US" sz="700" b="1" i="0" u="none" strike="noStrike">
                          <a:solidFill>
                            <a:srgbClr val="000000"/>
                          </a:solidFill>
                          <a:effectLst/>
                          <a:latin typeface="Calibri" panose="020F0502020204030204" pitchFamily="34" charset="0"/>
                        </a:rPr>
                        <a:t>Site Information</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4537783"/>
                  </a:ext>
                </a:extLst>
              </a:tr>
              <a:tr h="142790">
                <a:tc gridSpan="8">
                  <a:txBody>
                    <a:bodyPr/>
                    <a:lstStyle/>
                    <a:p>
                      <a:pPr algn="l" fontAlgn="b"/>
                      <a:r>
                        <a:rPr lang="en-US" sz="700" b="0" i="0" u="sng" strike="noStrike">
                          <a:solidFill>
                            <a:srgbClr val="000000"/>
                          </a:solidFill>
                          <a:effectLst/>
                          <a:latin typeface="Calibri" panose="020F0502020204030204" pitchFamily="34" charset="0"/>
                        </a:rPr>
                        <a:t>Serial No. - Serial number is a unique number assigned to each audited site.</a:t>
                      </a:r>
                    </a:p>
                  </a:txBody>
                  <a:tcPr marL="6322" marR="6322" marT="63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2530158915"/>
                  </a:ext>
                </a:extLst>
              </a:tr>
              <a:tr h="142790">
                <a:tc gridSpan="5">
                  <a:txBody>
                    <a:bodyPr/>
                    <a:lstStyle/>
                    <a:p>
                      <a:pPr algn="l" fontAlgn="b"/>
                      <a:r>
                        <a:rPr lang="en-US" sz="700" b="1" i="0" u="sng" strike="noStrike">
                          <a:solidFill>
                            <a:srgbClr val="000000"/>
                          </a:solidFill>
                          <a:effectLst/>
                          <a:latin typeface="Calibri" panose="020F0502020204030204" pitchFamily="34" charset="0"/>
                        </a:rPr>
                        <a:t>Facility Name - Enter the name of the site.</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876381694"/>
                  </a:ext>
                </a:extLst>
              </a:tr>
              <a:tr h="142790">
                <a:tc gridSpan="15">
                  <a:txBody>
                    <a:bodyPr/>
                    <a:lstStyle/>
                    <a:p>
                      <a:pPr algn="l" fontAlgn="b"/>
                      <a:r>
                        <a:rPr lang="en-US" sz="700" b="0" i="0" u="none" strike="noStrike">
                          <a:solidFill>
                            <a:srgbClr val="000000"/>
                          </a:solidFill>
                          <a:effectLst/>
                          <a:latin typeface="Calibri" panose="020F0502020204030204" pitchFamily="34" charset="0"/>
                        </a:rPr>
                        <a:t>Affiliation -  Select one of the choices (government, private, faith-based organization, non-governmental organization, or other) in the drop down  box.</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097459088"/>
                  </a:ext>
                </a:extLst>
              </a:tr>
              <a:tr h="142790">
                <a:tc gridSpan="8">
                  <a:txBody>
                    <a:bodyPr/>
                    <a:lstStyle/>
                    <a:p>
                      <a:pPr algn="l" fontAlgn="b"/>
                      <a:r>
                        <a:rPr lang="en-US" sz="700" b="1" i="0" u="sng" strike="noStrike">
                          <a:solidFill>
                            <a:srgbClr val="000000"/>
                          </a:solidFill>
                          <a:effectLst/>
                          <a:latin typeface="Calibri" panose="020F0502020204030204" pitchFamily="34" charset="0"/>
                        </a:rPr>
                        <a:t>Specify if other - If "other" is chosen for the affiliation, then specify the affiliation.</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87053176"/>
                  </a:ext>
                </a:extLst>
              </a:tr>
              <a:tr h="142790">
                <a:tc gridSpan="8">
                  <a:txBody>
                    <a:bodyPr/>
                    <a:lstStyle/>
                    <a:p>
                      <a:pPr algn="l" fontAlgn="b"/>
                      <a:r>
                        <a:rPr lang="en-US" sz="700" b="0" i="0" u="none" strike="noStrike">
                          <a:solidFill>
                            <a:srgbClr val="000000"/>
                          </a:solidFill>
                          <a:effectLst/>
                          <a:latin typeface="Calibri" panose="020F0502020204030204" pitchFamily="34" charset="0"/>
                        </a:rPr>
                        <a:t>Facility ID - (If applicable) Enter the unique facility identification number.</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950294063"/>
                  </a:ext>
                </a:extLst>
              </a:tr>
              <a:tr h="142790">
                <a:tc gridSpan="10">
                  <a:txBody>
                    <a:bodyPr/>
                    <a:lstStyle/>
                    <a:p>
                      <a:pPr algn="l" fontAlgn="b"/>
                      <a:r>
                        <a:rPr lang="en-US" sz="700" b="0" i="0" u="none" strike="noStrike">
                          <a:solidFill>
                            <a:srgbClr val="000000"/>
                          </a:solidFill>
                          <a:effectLst/>
                          <a:latin typeface="Calibri" panose="020F0502020204030204" pitchFamily="34" charset="0"/>
                        </a:rPr>
                        <a:t>Type of testing modality - Enter the type of testing site (e.g. VCT, HTC, PMTCT, HTC/VTC/ART, PITC, etc.)</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318214115"/>
                  </a:ext>
                </a:extLst>
              </a:tr>
              <a:tr h="142790">
                <a:tc gridSpan="6">
                  <a:txBody>
                    <a:bodyPr/>
                    <a:lstStyle/>
                    <a:p>
                      <a:pPr algn="l" fontAlgn="b"/>
                      <a:r>
                        <a:rPr lang="en-US" sz="700" b="0" i="0" u="none" strike="noStrike">
                          <a:solidFill>
                            <a:srgbClr val="000000"/>
                          </a:solidFill>
                          <a:effectLst/>
                          <a:latin typeface="Calibri" panose="020F0502020204030204" pitchFamily="34" charset="0"/>
                        </a:rPr>
                        <a:t>Site District - Enter the district where the site is located.</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6421770"/>
                  </a:ext>
                </a:extLst>
              </a:tr>
              <a:tr h="142790">
                <a:tc gridSpan="6">
                  <a:txBody>
                    <a:bodyPr/>
                    <a:lstStyle/>
                    <a:p>
                      <a:pPr algn="l" fontAlgn="b"/>
                      <a:r>
                        <a:rPr lang="en-US" sz="700" b="1" i="0" u="sng" strike="noStrike">
                          <a:solidFill>
                            <a:srgbClr val="000000"/>
                          </a:solidFill>
                          <a:effectLst/>
                          <a:latin typeface="Calibri" panose="020F0502020204030204" pitchFamily="34" charset="0"/>
                        </a:rPr>
                        <a:t>Site Region - Enter the region where the site is located.</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742128533"/>
                  </a:ext>
                </a:extLst>
              </a:tr>
              <a:tr h="142790">
                <a:tc gridSpan="9">
                  <a:txBody>
                    <a:bodyPr/>
                    <a:lstStyle/>
                    <a:p>
                      <a:pPr algn="l" fontAlgn="b"/>
                      <a:r>
                        <a:rPr lang="en-US" sz="700" b="1" i="0" u="sng" strike="noStrike">
                          <a:solidFill>
                            <a:srgbClr val="000000"/>
                          </a:solidFill>
                          <a:effectLst/>
                          <a:latin typeface="Calibri" panose="020F0502020204030204" pitchFamily="34" charset="0"/>
                        </a:rPr>
                        <a:t>Number of Testers - Enter the number of testers that perform HIV-RT at the facility.</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975612044"/>
                  </a:ext>
                </a:extLst>
              </a:tr>
              <a:tr h="149929">
                <a:tc gridSpan="10">
                  <a:txBody>
                    <a:bodyPr/>
                    <a:lstStyle/>
                    <a:p>
                      <a:pPr algn="l" fontAlgn="b"/>
                      <a:r>
                        <a:rPr lang="en-US" sz="700" b="1" i="0" u="sng" strike="noStrike">
                          <a:solidFill>
                            <a:srgbClr val="000000"/>
                          </a:solidFill>
                          <a:effectLst/>
                          <a:latin typeface="Calibri" panose="020F0502020204030204" pitchFamily="34" charset="0"/>
                        </a:rPr>
                        <a:t>Average number of tests/month - Enter the average number of HIV-RT tests performed per month.</a:t>
                      </a:r>
                    </a:p>
                  </a:txBody>
                  <a:tcPr marL="6322" marR="6322" marT="63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00847897"/>
                  </a:ext>
                </a:extLst>
              </a:tr>
              <a:tr h="149929">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619873"/>
                  </a:ext>
                </a:extLst>
              </a:tr>
              <a:tr h="149929">
                <a:tc gridSpan="19">
                  <a:txBody>
                    <a:bodyPr/>
                    <a:lstStyle/>
                    <a:p>
                      <a:pPr algn="ctr" fontAlgn="b"/>
                      <a:r>
                        <a:rPr lang="en-US" sz="700" b="1" i="0" u="none" strike="noStrike">
                          <a:solidFill>
                            <a:srgbClr val="000000"/>
                          </a:solidFill>
                          <a:effectLst/>
                          <a:latin typeface="Calibri" panose="020F0502020204030204" pitchFamily="34" charset="0"/>
                        </a:rPr>
                        <a:t>Audit Information</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9640732"/>
                  </a:ext>
                </a:extLst>
              </a:tr>
              <a:tr h="142790">
                <a:tc gridSpan="6">
                  <a:txBody>
                    <a:bodyPr/>
                    <a:lstStyle/>
                    <a:p>
                      <a:pPr algn="l" fontAlgn="b"/>
                      <a:r>
                        <a:rPr lang="en-US" sz="700" b="1" i="0" u="sng" strike="noStrike">
                          <a:solidFill>
                            <a:srgbClr val="000000"/>
                          </a:solidFill>
                          <a:effectLst/>
                          <a:latin typeface="Calibri" panose="020F0502020204030204" pitchFamily="34" charset="0"/>
                        </a:rPr>
                        <a:t>Date of Audit - Enter the date that the audit was completed.</a:t>
                      </a:r>
                    </a:p>
                  </a:txBody>
                  <a:tcPr marL="6322" marR="6322" marT="63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extLst>
                  <a:ext uri="{0D108BD9-81ED-4DB2-BD59-A6C34878D82A}">
                    <a16:rowId xmlns:a16="http://schemas.microsoft.com/office/drawing/2014/main" val="4112881357"/>
                  </a:ext>
                </a:extLst>
              </a:tr>
              <a:tr h="142790">
                <a:tc gridSpan="11">
                  <a:txBody>
                    <a:bodyPr/>
                    <a:lstStyle/>
                    <a:p>
                      <a:pPr algn="l" fontAlgn="b"/>
                      <a:r>
                        <a:rPr lang="en-US" sz="700" b="0" i="0" u="none" strike="noStrike">
                          <a:solidFill>
                            <a:srgbClr val="000000"/>
                          </a:solidFill>
                          <a:effectLst/>
                          <a:latin typeface="Calibri" panose="020F0502020204030204" pitchFamily="34" charset="0"/>
                        </a:rPr>
                        <a:t>Audit Number - Enter the number of the audit (i.e. that describes how many audits have occurred at the site).</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237059365"/>
                  </a:ext>
                </a:extLst>
              </a:tr>
              <a:tr h="149929">
                <a:tc gridSpan="8">
                  <a:txBody>
                    <a:bodyPr/>
                    <a:lstStyle/>
                    <a:p>
                      <a:pPr algn="l" fontAlgn="b"/>
                      <a:r>
                        <a:rPr lang="en-US" sz="700" b="1" i="0" u="sng" strike="noStrike">
                          <a:solidFill>
                            <a:srgbClr val="000000"/>
                          </a:solidFill>
                          <a:effectLst/>
                          <a:latin typeface="Calibri" panose="020F0502020204030204" pitchFamily="34" charset="0"/>
                        </a:rPr>
                        <a:t>Name of Auditor - Enter the name of the auditor that performed the audit.</a:t>
                      </a:r>
                    </a:p>
                  </a:txBody>
                  <a:tcPr marL="6322" marR="6322" marT="63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58898165"/>
                  </a:ext>
                </a:extLst>
              </a:tr>
              <a:tr h="149929">
                <a:tc>
                  <a:txBody>
                    <a:bodyPr/>
                    <a:lstStyle/>
                    <a:p>
                      <a:pPr algn="l" fontAlgn="b"/>
                      <a:endParaRPr lang="en-US" sz="700" b="1" i="0" u="sng"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60370"/>
                  </a:ext>
                </a:extLst>
              </a:tr>
              <a:tr h="149929">
                <a:tc gridSpan="19">
                  <a:txBody>
                    <a:bodyPr/>
                    <a:lstStyle/>
                    <a:p>
                      <a:pPr algn="ctr" fontAlgn="b"/>
                      <a:r>
                        <a:rPr lang="en-US" sz="700" b="1" i="0" u="none" strike="noStrike">
                          <a:solidFill>
                            <a:srgbClr val="000000"/>
                          </a:solidFill>
                          <a:effectLst/>
                          <a:latin typeface="Calibri" panose="020F0502020204030204" pitchFamily="34" charset="0"/>
                        </a:rPr>
                        <a:t>Audit</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2598232"/>
                  </a:ext>
                </a:extLst>
              </a:tr>
              <a:tr h="142790">
                <a:tc gridSpan="14">
                  <a:txBody>
                    <a:bodyPr/>
                    <a:lstStyle/>
                    <a:p>
                      <a:pPr algn="l" fontAlgn="b"/>
                      <a:r>
                        <a:rPr lang="en-US" sz="700" b="0" i="0" u="none" strike="noStrike">
                          <a:solidFill>
                            <a:srgbClr val="000000"/>
                          </a:solidFill>
                          <a:effectLst/>
                          <a:latin typeface="Calibri" panose="020F0502020204030204" pitchFamily="34" charset="0"/>
                        </a:rPr>
                        <a:t>For each question within each QSE* section, indicate whether the Facility is compliant by entering 1 if yes, 0.5 if partially compliant, and 0 if no.</a:t>
                      </a:r>
                    </a:p>
                  </a:txBody>
                  <a:tcPr marL="6322" marR="6322" marT="63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3527826270"/>
                  </a:ext>
                </a:extLst>
              </a:tr>
              <a:tr h="142790">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2523905606"/>
                  </a:ext>
                </a:extLst>
              </a:tr>
              <a:tr h="142790">
                <a:tc gridSpan="3">
                  <a:txBody>
                    <a:bodyPr/>
                    <a:lstStyle/>
                    <a:p>
                      <a:pPr algn="l" fontAlgn="b"/>
                      <a:r>
                        <a:rPr lang="en-US" sz="600" b="1" i="0" u="none" strike="noStrike">
                          <a:solidFill>
                            <a:srgbClr val="000000"/>
                          </a:solidFill>
                          <a:effectLst/>
                          <a:latin typeface="Calibri" panose="020F0502020204030204" pitchFamily="34" charset="0"/>
                        </a:rPr>
                        <a:t>*QSE (Quality System Essentials) </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B4C6E7"/>
                    </a:solidFill>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1383625092"/>
                  </a:ext>
                </a:extLst>
              </a:tr>
              <a:tr h="142790">
                <a:tc>
                  <a:txBody>
                    <a:bodyPr/>
                    <a:lstStyle/>
                    <a:p>
                      <a:pPr algn="l" fontAlgn="b"/>
                      <a:r>
                        <a:rPr lang="en-US" sz="600" b="1" i="0" u="none" strike="noStrike">
                          <a:solidFill>
                            <a:srgbClr val="000000"/>
                          </a:solidFill>
                          <a:effectLst/>
                          <a:latin typeface="Calibri" panose="020F0502020204030204" pitchFamily="34" charset="0"/>
                        </a:rPr>
                        <a:t> </a:t>
                      </a:r>
                    </a:p>
                  </a:txBody>
                  <a:tcPr marL="6322" marR="6322" marT="63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2888462814"/>
                  </a:ext>
                </a:extLst>
              </a:tr>
              <a:tr h="142790">
                <a:tc>
                  <a:txBody>
                    <a:bodyPr/>
                    <a:lstStyle/>
                    <a:p>
                      <a:pPr algn="l" fontAlgn="b"/>
                      <a:r>
                        <a:rPr lang="en-US" sz="700" b="0" i="0" u="none" strike="noStrike">
                          <a:solidFill>
                            <a:srgbClr val="000000"/>
                          </a:solidFill>
                          <a:effectLst/>
                          <a:latin typeface="Calibri" panose="020F0502020204030204" pitchFamily="34" charset="0"/>
                        </a:rPr>
                        <a:t>QSE 1 </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Personnel Training and Certification</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3260723777"/>
                  </a:ext>
                </a:extLst>
              </a:tr>
              <a:tr h="142790">
                <a:tc>
                  <a:txBody>
                    <a:bodyPr/>
                    <a:lstStyle/>
                    <a:p>
                      <a:pPr algn="l" fontAlgn="b"/>
                      <a:r>
                        <a:rPr lang="en-US" sz="700" b="0" i="0" u="none" strike="noStrike">
                          <a:solidFill>
                            <a:srgbClr val="000000"/>
                          </a:solidFill>
                          <a:effectLst/>
                          <a:latin typeface="Calibri" panose="020F0502020204030204" pitchFamily="34" charset="0"/>
                        </a:rPr>
                        <a:t>QSE 2 </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Physical facility</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3455490833"/>
                  </a:ext>
                </a:extLst>
              </a:tr>
              <a:tr h="142790">
                <a:tc>
                  <a:txBody>
                    <a:bodyPr/>
                    <a:lstStyle/>
                    <a:p>
                      <a:pPr algn="l" fontAlgn="b"/>
                      <a:r>
                        <a:rPr lang="en-US" sz="700" b="0" i="0" u="none" strike="noStrike">
                          <a:solidFill>
                            <a:srgbClr val="000000"/>
                          </a:solidFill>
                          <a:effectLst/>
                          <a:latin typeface="Calibri" panose="020F0502020204030204" pitchFamily="34" charset="0"/>
                        </a:rPr>
                        <a:t>QSE 3 </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Safety</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3992112162"/>
                  </a:ext>
                </a:extLst>
              </a:tr>
              <a:tr h="142790">
                <a:tc>
                  <a:txBody>
                    <a:bodyPr/>
                    <a:lstStyle/>
                    <a:p>
                      <a:pPr algn="l" fontAlgn="b"/>
                      <a:r>
                        <a:rPr lang="en-US" sz="700" b="0" i="0" u="none" strike="noStrike">
                          <a:solidFill>
                            <a:srgbClr val="000000"/>
                          </a:solidFill>
                          <a:effectLst/>
                          <a:latin typeface="Calibri" panose="020F0502020204030204" pitchFamily="34" charset="0"/>
                        </a:rPr>
                        <a:t>QSE 4</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Pre-Testing</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1817120399"/>
                  </a:ext>
                </a:extLst>
              </a:tr>
              <a:tr h="142790">
                <a:tc>
                  <a:txBody>
                    <a:bodyPr/>
                    <a:lstStyle/>
                    <a:p>
                      <a:pPr algn="l" fontAlgn="b"/>
                      <a:r>
                        <a:rPr lang="en-US" sz="700" b="0" i="0" u="none" strike="noStrike">
                          <a:solidFill>
                            <a:srgbClr val="000000"/>
                          </a:solidFill>
                          <a:effectLst/>
                          <a:latin typeface="Calibri" panose="020F0502020204030204" pitchFamily="34" charset="0"/>
                        </a:rPr>
                        <a:t>QSE 5</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Testing</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935488672"/>
                  </a:ext>
                </a:extLst>
              </a:tr>
              <a:tr h="142790">
                <a:tc>
                  <a:txBody>
                    <a:bodyPr/>
                    <a:lstStyle/>
                    <a:p>
                      <a:pPr algn="l" fontAlgn="b"/>
                      <a:r>
                        <a:rPr lang="en-US" sz="700" b="0" i="0" u="none" strike="noStrike">
                          <a:solidFill>
                            <a:srgbClr val="000000"/>
                          </a:solidFill>
                          <a:effectLst/>
                          <a:latin typeface="Calibri" panose="020F0502020204030204" pitchFamily="34" charset="0"/>
                        </a:rPr>
                        <a:t>QSE 6</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Documents and Records</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2700889644"/>
                  </a:ext>
                </a:extLst>
              </a:tr>
              <a:tr h="142790">
                <a:tc>
                  <a:txBody>
                    <a:bodyPr/>
                    <a:lstStyle/>
                    <a:p>
                      <a:pPr algn="l" fontAlgn="b"/>
                      <a:r>
                        <a:rPr lang="en-US" sz="700" b="0" i="0" u="none" strike="noStrike">
                          <a:solidFill>
                            <a:srgbClr val="000000"/>
                          </a:solidFill>
                          <a:effectLst/>
                          <a:latin typeface="Calibri" panose="020F0502020204030204" pitchFamily="34" charset="0"/>
                        </a:rPr>
                        <a:t>QSE 7</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EQA</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4148420311"/>
                  </a:ext>
                </a:extLst>
              </a:tr>
              <a:tr h="149929">
                <a:tc>
                  <a:txBody>
                    <a:bodyPr/>
                    <a:lstStyle/>
                    <a:p>
                      <a:pPr algn="l" fontAlgn="b"/>
                      <a:r>
                        <a:rPr lang="en-US" sz="700" b="0" i="0" u="none" strike="noStrike">
                          <a:solidFill>
                            <a:srgbClr val="000000"/>
                          </a:solidFill>
                          <a:effectLst/>
                          <a:latin typeface="Calibri" panose="020F0502020204030204" pitchFamily="34" charset="0"/>
                        </a:rPr>
                        <a:t>QSE 8</a:t>
                      </a:r>
                    </a:p>
                  </a:txBody>
                  <a:tcPr marL="6322" marR="6322" marT="63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4">
                  <a:txBody>
                    <a:bodyPr/>
                    <a:lstStyle/>
                    <a:p>
                      <a:pPr algn="l" fontAlgn="b"/>
                      <a:r>
                        <a:rPr lang="en-US" sz="700" b="1" i="0" u="none" strike="noStrike">
                          <a:solidFill>
                            <a:srgbClr val="000000"/>
                          </a:solidFill>
                          <a:effectLst/>
                          <a:latin typeface="Calibri" panose="020F0502020204030204" pitchFamily="34" charset="0"/>
                        </a:rPr>
                        <a:t>HIV-1 Recent Infection Surveillance</a:t>
                      </a:r>
                    </a:p>
                  </a:txBody>
                  <a:tcPr marL="6322" marR="6322" marT="6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17611368"/>
                  </a:ext>
                </a:extLst>
              </a:tr>
              <a:tr h="149929">
                <a:tc>
                  <a:txBody>
                    <a:bodyPr/>
                    <a:lstStyle/>
                    <a:p>
                      <a:pPr algn="l" fontAlgn="b"/>
                      <a:endParaRPr lang="en-US" sz="600" b="1" i="0" u="none" strike="noStrike">
                        <a:solidFill>
                          <a:srgbClr val="000000"/>
                        </a:solidFill>
                        <a:effectLst/>
                        <a:latin typeface="Calibri" panose="020F0502020204030204" pitchFamily="34" charset="0"/>
                      </a:endParaRPr>
                    </a:p>
                  </a:txBody>
                  <a:tcPr marL="6322" marR="6322" marT="632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322" marR="6322" marT="632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760152"/>
                  </a:ext>
                </a:extLst>
              </a:tr>
              <a:tr h="149929">
                <a:tc gridSpan="19">
                  <a:txBody>
                    <a:bodyPr/>
                    <a:lstStyle/>
                    <a:p>
                      <a:pPr algn="ctr" fontAlgn="b"/>
                      <a:r>
                        <a:rPr lang="en-US" sz="700" b="1" i="0" u="none" strike="noStrike">
                          <a:solidFill>
                            <a:srgbClr val="000000"/>
                          </a:solidFill>
                          <a:effectLst/>
                          <a:latin typeface="Calibri" panose="020F0502020204030204" pitchFamily="34" charset="0"/>
                        </a:rPr>
                        <a:t>Audit Calculations</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0851017"/>
                  </a:ext>
                </a:extLst>
              </a:tr>
              <a:tr h="142790">
                <a:tc gridSpan="19">
                  <a:txBody>
                    <a:bodyPr/>
                    <a:lstStyle/>
                    <a:p>
                      <a:pPr algn="l" fontAlgn="b"/>
                      <a:r>
                        <a:rPr lang="en-US" sz="700" b="1" i="0" u="sng" strike="noStrike">
                          <a:solidFill>
                            <a:srgbClr val="000000"/>
                          </a:solidFill>
                          <a:effectLst/>
                          <a:latin typeface="Calibri" panose="020F0502020204030204" pitchFamily="34" charset="0"/>
                        </a:rPr>
                        <a:t>SPI-RT Total Points - This number is calculated as performance points (i.e. yes=1, partial=0.5, no=0) are entered for each QSE question.  The formula for adding all points is already pre-entered.</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3818452"/>
                  </a:ext>
                </a:extLst>
              </a:tr>
              <a:tr h="142790">
                <a:tc gridSpan="8">
                  <a:txBody>
                    <a:bodyPr/>
                    <a:lstStyle/>
                    <a:p>
                      <a:pPr algn="l" fontAlgn="b"/>
                      <a:r>
                        <a:rPr lang="en-US" sz="700" b="1" i="0" u="sng" strike="noStrike">
                          <a:solidFill>
                            <a:srgbClr val="000000"/>
                          </a:solidFill>
                          <a:effectLst/>
                          <a:latin typeface="Calibri" panose="020F0502020204030204" pitchFamily="34" charset="0"/>
                        </a:rPr>
                        <a:t>SPI-RT ExpectedTotal Points - This is the maximum total points a site may accrue.</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644232376"/>
                  </a:ext>
                </a:extLst>
              </a:tr>
              <a:tr h="142790">
                <a:tc gridSpan="19">
                  <a:txBody>
                    <a:bodyPr/>
                    <a:lstStyle/>
                    <a:p>
                      <a:pPr algn="l" fontAlgn="b"/>
                      <a:r>
                        <a:rPr lang="en-US" sz="700" b="1" i="0" u="sng" strike="noStrike">
                          <a:solidFill>
                            <a:srgbClr val="000000"/>
                          </a:solidFill>
                          <a:effectLst/>
                          <a:latin typeface="Calibri" panose="020F0502020204030204" pitchFamily="34" charset="0"/>
                        </a:rPr>
                        <a:t>SPI-RT Score (%) - This is the performance score and is calculated as points are entered for each QSE question.  The formula, (total points accrued/total possible points)*100, is already pre-entered.</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464502"/>
                  </a:ext>
                </a:extLst>
              </a:tr>
              <a:tr h="285579">
                <a:tc gridSpan="19">
                  <a:txBody>
                    <a:bodyPr/>
                    <a:lstStyle/>
                    <a:p>
                      <a:pPr algn="l" fontAlgn="t"/>
                      <a:r>
                        <a:rPr lang="en-US" sz="700" b="1" i="0" u="sng" strike="noStrike">
                          <a:solidFill>
                            <a:srgbClr val="000000"/>
                          </a:solidFill>
                          <a:effectLst/>
                          <a:latin typeface="Calibri" panose="020F0502020204030204" pitchFamily="34" charset="0"/>
                        </a:rPr>
                        <a:t>SPI-RT Level - This is the performance level corresponding to the calculated performance score and is calculated as points are entered for each QSE question.  The formula is already pre-entered, based on SPI-RT scoring criteria: &lt;40=level 0; 40-59=level 1; 60-79=level 2; 80-89=level 3;  &gt;90=Level 4</a:t>
                      </a:r>
                    </a:p>
                  </a:txBody>
                  <a:tcPr marL="6322" marR="6322" marT="6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2503446"/>
                  </a:ext>
                </a:extLst>
              </a:tr>
              <a:tr h="142790">
                <a:tc gridSpan="19">
                  <a:txBody>
                    <a:bodyPr/>
                    <a:lstStyle/>
                    <a:p>
                      <a:pPr algn="l" fontAlgn="b"/>
                      <a:r>
                        <a:rPr lang="en-US" sz="700" b="1" i="0" u="sng" strike="noStrike">
                          <a:solidFill>
                            <a:srgbClr val="000000"/>
                          </a:solidFill>
                          <a:effectLst/>
                          <a:latin typeface="Calibri" panose="020F0502020204030204" pitchFamily="34" charset="0"/>
                        </a:rPr>
                        <a:t>QSE Total - The number of points accrued within a particular QSE (i.e. QSE 1-7). It is calculated as points are entered for each question within the QSE section. The formula is already pre-entered.</a:t>
                      </a:r>
                    </a:p>
                  </a:txBody>
                  <a:tcPr marL="6322" marR="6322" marT="6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6583759"/>
                  </a:ext>
                </a:extLst>
              </a:tr>
              <a:tr h="142790">
                <a:tc gridSpan="17">
                  <a:txBody>
                    <a:bodyPr/>
                    <a:lstStyle/>
                    <a:p>
                      <a:pPr algn="l" fontAlgn="b"/>
                      <a:r>
                        <a:rPr lang="en-US" sz="700" b="1" i="0" u="sng" strike="noStrike">
                          <a:solidFill>
                            <a:srgbClr val="000000"/>
                          </a:solidFill>
                          <a:effectLst/>
                          <a:latin typeface="Calibri" panose="020F0502020204030204" pitchFamily="34" charset="0"/>
                        </a:rPr>
                        <a:t>Section Total expected - This number is the maximum total points a site may accrue within a particular QSE section, which depends on the number of questions in the section.</a:t>
                      </a:r>
                    </a:p>
                  </a:txBody>
                  <a:tcPr marL="6322" marR="6322" marT="6322" marB="0" anchor="b">
                    <a:lnL w="12700" cap="flat" cmpd="sng" algn="ctr">
                      <a:solidFill>
                        <a:srgbClr val="000000"/>
                      </a:solidFill>
                      <a:prstDash val="solid"/>
                      <a:round/>
                      <a:headEnd type="none" w="med" len="med"/>
                      <a:tailEnd type="none" w="med" len="med"/>
                    </a:lnL>
                    <a:lnR>
                      <a:noFill/>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a:noFill/>
                    </a:lnR>
                    <a:lnT>
                      <a:noFill/>
                    </a:lnT>
                    <a:lnB>
                      <a:noFill/>
                    </a:lnB>
                    <a:solidFill>
                      <a:srgbClr val="C6E0B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2474902175"/>
                  </a:ext>
                </a:extLst>
              </a:tr>
              <a:tr h="149929">
                <a:tc gridSpan="18">
                  <a:txBody>
                    <a:bodyPr/>
                    <a:lstStyle/>
                    <a:p>
                      <a:pPr algn="l" fontAlgn="b"/>
                      <a:r>
                        <a:rPr lang="en-US" sz="700" b="1" i="0" u="sng" strike="noStrike">
                          <a:solidFill>
                            <a:srgbClr val="000000"/>
                          </a:solidFill>
                          <a:effectLst/>
                          <a:latin typeface="Calibri" panose="020F0502020204030204" pitchFamily="34" charset="0"/>
                        </a:rPr>
                        <a:t>QSE Score (%) - This is the performance score for a particular QSE and is calculated as points are entered for each question within the QSE section.  The formula is already pre-entered.</a:t>
                      </a:r>
                    </a:p>
                  </a:txBody>
                  <a:tcPr marL="6322" marR="6322" marT="63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6322" marR="6322" marT="63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5322043"/>
                  </a:ext>
                </a:extLst>
              </a:tr>
            </a:tbl>
          </a:graphicData>
        </a:graphic>
      </p:graphicFrame>
    </p:spTree>
    <p:extLst>
      <p:ext uri="{BB962C8B-B14F-4D97-AF65-F5344CB8AC3E}">
        <p14:creationId xmlns:p14="http://schemas.microsoft.com/office/powerpoint/2010/main" val="88215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5B05-25A7-4BC5-928C-07B86BA9B00A}"/>
              </a:ext>
            </a:extLst>
          </p:cNvPr>
          <p:cNvSpPr>
            <a:spLocks noGrp="1"/>
          </p:cNvSpPr>
          <p:nvPr>
            <p:ph type="title"/>
          </p:nvPr>
        </p:nvSpPr>
        <p:spPr>
          <a:xfrm>
            <a:off x="0" y="-9525"/>
            <a:ext cx="12192000" cy="786384"/>
          </a:xfrm>
        </p:spPr>
        <p:txBody>
          <a:bodyPr anchor="ctr">
            <a:normAutofit/>
          </a:bodyPr>
          <a:lstStyle/>
          <a:p>
            <a:r>
              <a:rPr lang="en-US" dirty="0"/>
              <a:t>SPI-RT Audit Tools</a:t>
            </a:r>
          </a:p>
        </p:txBody>
      </p:sp>
      <p:sp>
        <p:nvSpPr>
          <p:cNvPr id="3" name="Slide Number Placeholder 2">
            <a:extLst>
              <a:ext uri="{FF2B5EF4-FFF2-40B4-BE49-F238E27FC236}">
                <a16:creationId xmlns:a16="http://schemas.microsoft.com/office/drawing/2014/main" id="{CAFEC7BA-E0A6-49E1-B0F1-A0548A4E5468}"/>
              </a:ext>
            </a:extLst>
          </p:cNvPr>
          <p:cNvSpPr>
            <a:spLocks noGrp="1"/>
          </p:cNvSpPr>
          <p:nvPr>
            <p:ph type="sldNum" sz="quarter" idx="12"/>
          </p:nvPr>
        </p:nvSpPr>
        <p:spPr>
          <a:xfrm>
            <a:off x="10878282" y="6476874"/>
            <a:ext cx="1054100" cy="365125"/>
          </a:xfrm>
        </p:spPr>
        <p:txBody>
          <a:bodyPr anchor="ctr">
            <a:normAutofit/>
          </a:bodyPr>
          <a:lstStyle/>
          <a:p>
            <a:pPr>
              <a:spcAft>
                <a:spcPts val="600"/>
              </a:spcAft>
            </a:pPr>
            <a:fld id="{6039E477-088D-487D-A482-1547B74FD154}" type="slidenum">
              <a:rPr lang="en-US" smtClean="0"/>
              <a:pPr>
                <a:spcAft>
                  <a:spcPts val="600"/>
                </a:spcAft>
              </a:pPr>
              <a:t>7</a:t>
            </a:fld>
            <a:endParaRPr lang="en-US"/>
          </a:p>
        </p:txBody>
      </p:sp>
      <p:pic>
        <p:nvPicPr>
          <p:cNvPr id="6" name="Content Placeholder 5">
            <a:extLst>
              <a:ext uri="{FF2B5EF4-FFF2-40B4-BE49-F238E27FC236}">
                <a16:creationId xmlns:a16="http://schemas.microsoft.com/office/drawing/2014/main" id="{B49048A9-16B0-4CA3-AD11-048F805E863D}"/>
              </a:ext>
            </a:extLst>
          </p:cNvPr>
          <p:cNvPicPr>
            <a:picLocks noGrp="1" noChangeAspect="1"/>
          </p:cNvPicPr>
          <p:nvPr>
            <p:ph idx="1"/>
          </p:nvPr>
        </p:nvPicPr>
        <p:blipFill>
          <a:blip r:embed="rId2"/>
          <a:stretch>
            <a:fillRect/>
          </a:stretch>
        </p:blipFill>
        <p:spPr>
          <a:xfrm>
            <a:off x="584462" y="776859"/>
            <a:ext cx="11209472" cy="6081141"/>
          </a:xfrm>
          <a:prstGeom prst="rect">
            <a:avLst/>
          </a:prstGeom>
          <a:noFill/>
        </p:spPr>
      </p:pic>
    </p:spTree>
    <p:extLst>
      <p:ext uri="{BB962C8B-B14F-4D97-AF65-F5344CB8AC3E}">
        <p14:creationId xmlns:p14="http://schemas.microsoft.com/office/powerpoint/2010/main" val="12339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1033-3B6E-4675-BD34-64F46F90F29A}"/>
              </a:ext>
            </a:extLst>
          </p:cNvPr>
          <p:cNvSpPr>
            <a:spLocks noGrp="1"/>
          </p:cNvSpPr>
          <p:nvPr>
            <p:ph type="title"/>
          </p:nvPr>
        </p:nvSpPr>
        <p:spPr>
          <a:xfrm>
            <a:off x="0" y="0"/>
            <a:ext cx="12192000" cy="990600"/>
          </a:xfrm>
          <a:solidFill>
            <a:srgbClr val="005DAA"/>
          </a:solidFill>
        </p:spPr>
        <p:txBody>
          <a:bodyPr vert="horz" lIns="274320" tIns="45720" rIns="274320" bIns="45720" rtlCol="0" anchor="ctr">
            <a:normAutofit/>
          </a:bodyPr>
          <a:lstStyle/>
          <a:p>
            <a:r>
              <a:rPr lang="en-US" dirty="0"/>
              <a:t>Real-time Access to SPI-RT Site Audits Data</a:t>
            </a:r>
          </a:p>
        </p:txBody>
      </p:sp>
      <p:sp>
        <p:nvSpPr>
          <p:cNvPr id="3" name="Slide Number Placeholder 2">
            <a:extLst>
              <a:ext uri="{FF2B5EF4-FFF2-40B4-BE49-F238E27FC236}">
                <a16:creationId xmlns:a16="http://schemas.microsoft.com/office/drawing/2014/main" id="{FB7DA6DF-16D5-4410-A987-F7AD5D46E95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039E477-088D-487D-A482-1547B74FD154}" type="slidenum">
              <a:rPr lang="en-US" smtClean="0">
                <a:solidFill>
                  <a:srgbClr val="FFFFFF"/>
                </a:solidFill>
              </a:rPr>
              <a:pPr>
                <a:spcAft>
                  <a:spcPts val="600"/>
                </a:spcAft>
              </a:pPr>
              <a:t>8</a:t>
            </a:fld>
            <a:endParaRPr lang="en-US">
              <a:solidFill>
                <a:srgbClr val="FFFFFF"/>
              </a:solidFill>
            </a:endParaRPr>
          </a:p>
        </p:txBody>
      </p:sp>
      <p:pic>
        <p:nvPicPr>
          <p:cNvPr id="7" name="Content Placeholder 6">
            <a:extLst>
              <a:ext uri="{FF2B5EF4-FFF2-40B4-BE49-F238E27FC236}">
                <a16:creationId xmlns:a16="http://schemas.microsoft.com/office/drawing/2014/main" id="{71DAB1DB-92A5-4DA2-B512-9BB97721751E}"/>
              </a:ext>
            </a:extLst>
          </p:cNvPr>
          <p:cNvPicPr>
            <a:picLocks noGrp="1" noChangeAspect="1"/>
          </p:cNvPicPr>
          <p:nvPr>
            <p:ph sz="half" idx="1"/>
          </p:nvPr>
        </p:nvPicPr>
        <p:blipFill>
          <a:blip r:embed="rId2"/>
          <a:stretch>
            <a:fillRect/>
          </a:stretch>
        </p:blipFill>
        <p:spPr>
          <a:xfrm>
            <a:off x="858838" y="1684338"/>
            <a:ext cx="6353175" cy="4325938"/>
          </a:xfrm>
          <a:prstGeom prst="rect">
            <a:avLst/>
          </a:prstGeom>
        </p:spPr>
      </p:pic>
      <p:pic>
        <p:nvPicPr>
          <p:cNvPr id="11" name="Content Placeholder 10">
            <a:extLst>
              <a:ext uri="{FF2B5EF4-FFF2-40B4-BE49-F238E27FC236}">
                <a16:creationId xmlns:a16="http://schemas.microsoft.com/office/drawing/2014/main" id="{8F6AFCFC-5160-4534-A12B-DB2EE6A00B0B}"/>
              </a:ext>
            </a:extLst>
          </p:cNvPr>
          <p:cNvPicPr>
            <a:picLocks noGrp="1" noChangeAspect="1"/>
          </p:cNvPicPr>
          <p:nvPr>
            <p:ph sz="half" idx="2"/>
          </p:nvPr>
        </p:nvPicPr>
        <p:blipFill>
          <a:blip r:embed="rId3"/>
          <a:stretch>
            <a:fillRect/>
          </a:stretch>
        </p:blipFill>
        <p:spPr>
          <a:xfrm>
            <a:off x="7294562" y="1684338"/>
            <a:ext cx="4352925" cy="2225675"/>
          </a:xfrm>
          <a:prstGeom prst="rect">
            <a:avLst/>
          </a:prstGeom>
        </p:spPr>
      </p:pic>
      <p:pic>
        <p:nvPicPr>
          <p:cNvPr id="12" name="Picture 11">
            <a:extLst>
              <a:ext uri="{FF2B5EF4-FFF2-40B4-BE49-F238E27FC236}">
                <a16:creationId xmlns:a16="http://schemas.microsoft.com/office/drawing/2014/main" id="{B9D06181-DF39-4A65-9DED-344535472E24}"/>
              </a:ext>
            </a:extLst>
          </p:cNvPr>
          <p:cNvPicPr>
            <a:picLocks noChangeAspect="1"/>
          </p:cNvPicPr>
          <p:nvPr/>
        </p:nvPicPr>
        <p:blipFill>
          <a:blip r:embed="rId4"/>
          <a:stretch>
            <a:fillRect/>
          </a:stretch>
        </p:blipFill>
        <p:spPr>
          <a:xfrm>
            <a:off x="7294562" y="3990976"/>
            <a:ext cx="4352925" cy="2019300"/>
          </a:xfrm>
          <a:prstGeom prst="rect">
            <a:avLst/>
          </a:prstGeom>
        </p:spPr>
      </p:pic>
    </p:spTree>
    <p:extLst>
      <p:ext uri="{BB962C8B-B14F-4D97-AF65-F5344CB8AC3E}">
        <p14:creationId xmlns:p14="http://schemas.microsoft.com/office/powerpoint/2010/main" val="98779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9E477-088D-487D-A482-1547B74FD1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normAutofit/>
          </a:bodyPr>
          <a:lstStyle/>
          <a:p>
            <a:pPr algn="ctr"/>
            <a:r>
              <a:rPr lang="en-US" sz="6600" b="0" dirty="0">
                <a:latin typeface="Garamond" panose="02020404030301010803" pitchFamily="18" charset="0"/>
              </a:rPr>
              <a:t>Country Case Studies</a:t>
            </a:r>
          </a:p>
        </p:txBody>
      </p:sp>
      <p:sp>
        <p:nvSpPr>
          <p:cNvPr id="2" name="Text Placeholder 1">
            <a:extLst>
              <a:ext uri="{FF2B5EF4-FFF2-40B4-BE49-F238E27FC236}">
                <a16:creationId xmlns:a16="http://schemas.microsoft.com/office/drawing/2014/main" id="{F6EF89EC-C26D-4637-BD31-8F15023CD0BA}"/>
              </a:ext>
            </a:extLst>
          </p:cNvPr>
          <p:cNvSpPr>
            <a:spLocks noGrp="1"/>
          </p:cNvSpPr>
          <p:nvPr>
            <p:ph type="body" idx="1"/>
          </p:nvPr>
        </p:nvSpPr>
        <p:spPr>
          <a:xfrm>
            <a:off x="223344" y="4222641"/>
            <a:ext cx="11745310" cy="560495"/>
          </a:xfrm>
        </p:spPr>
        <p:txBody>
          <a:bodyPr>
            <a:normAutofit/>
          </a:bodyPr>
          <a:lstStyle/>
          <a:p>
            <a:pPr algn="ctr"/>
            <a:r>
              <a:rPr lang="en-US" sz="3200" dirty="0"/>
              <a:t>Monitoring Impact</a:t>
            </a:r>
          </a:p>
        </p:txBody>
      </p:sp>
    </p:spTree>
    <p:extLst>
      <p:ext uri="{BB962C8B-B14F-4D97-AF65-F5344CB8AC3E}">
        <p14:creationId xmlns:p14="http://schemas.microsoft.com/office/powerpoint/2010/main" val="2607118452"/>
      </p:ext>
    </p:extLst>
  </p:cSld>
  <p:clrMapOvr>
    <a:masterClrMapping/>
  </p:clrMapOvr>
</p:sld>
</file>

<file path=ppt/theme/theme1.xml><?xml version="1.0" encoding="utf-8"?>
<a:theme xmlns:a="http://schemas.openxmlformats.org/drawingml/2006/main" name="1_Office Theme">
  <a:themeElements>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T_PPT_Template_20190628" id="{C7034DAD-71F0-4ABA-B46B-1D1BBB847606}" vid="{4C2CA131-0FCC-40C8-9334-FB741BBD4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1455</Words>
  <Application>Microsoft Office PowerPoint</Application>
  <PresentationFormat>Widescreen</PresentationFormat>
  <Paragraphs>431</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Candara</vt:lpstr>
      <vt:lpstr>Courier New</vt:lpstr>
      <vt:lpstr>Garamond</vt:lpstr>
      <vt:lpstr>Wingdings</vt:lpstr>
      <vt:lpstr>1_Office Theme</vt:lpstr>
      <vt:lpstr>SPI-RRT Data Analysis</vt:lpstr>
      <vt:lpstr>Content Overview</vt:lpstr>
      <vt:lpstr>Data Use: Key Steps</vt:lpstr>
      <vt:lpstr>Data completion = critical component of quality</vt:lpstr>
      <vt:lpstr>Data Management</vt:lpstr>
      <vt:lpstr>Excel Template for Paper-based Forms</vt:lpstr>
      <vt:lpstr>SPI-RT Audit Tools</vt:lpstr>
      <vt:lpstr>Real-time Access to SPI-RT Site Audits Data</vt:lpstr>
      <vt:lpstr>Country Case Studies</vt:lpstr>
      <vt:lpstr>SPI-RT Audit Data - Baseline to Q4 Audits (N = 334) Country X</vt:lpstr>
      <vt:lpstr>Monitoring Impact – Country X</vt:lpstr>
      <vt:lpstr>Progress of Sites from Baseline to Q4 Audits - Country X </vt:lpstr>
      <vt:lpstr>Progress of Sites from Baseline to Q4 Audits – Country X</vt:lpstr>
      <vt:lpstr>Site Audit Data from Baseline to Last Audit (N = 830)</vt:lpstr>
      <vt:lpstr>Mean Performance of Quality Standards Across 17 Testing Points -Country Y</vt:lpstr>
      <vt:lpstr>SPI-RRT Scores for 17 Testing Points – Country Y</vt:lpstr>
      <vt:lpstr>Overall Testing Point Performance by Levels (N=17) – Country 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Keisha G. (CDC/DDPHSIS/CGH/DGHT)</dc:creator>
  <cp:lastModifiedBy>Jackson, Keisha G. (CDC/DDPHSIS/CGH/DGHT)</cp:lastModifiedBy>
  <cp:revision>8</cp:revision>
  <dcterms:created xsi:type="dcterms:W3CDTF">2020-12-15T02:58:44Z</dcterms:created>
  <dcterms:modified xsi:type="dcterms:W3CDTF">2020-12-16T12:29:41Z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2020-12-15T02:59:35Z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5b6d7978-8635-4241-bb82-2b7071a85428</vt:lpwstr>
  </property>
  <property fmtid="{D5CDD505-2E9C-101B-9397-08002B2CF9AE}" pid="8" name="MSIP_Label_7b94a7b8-f06c-4dfe-bdcc-9b548fd58c31_ContentBits">
    <vt:lpwstr>0</vt:lpwstr>
  </property>
</Properties>
</file>